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9" r:id="rId1"/>
  </p:sldMasterIdLst>
  <p:notesMasterIdLst>
    <p:notesMasterId r:id="rId20"/>
  </p:notesMasterIdLst>
  <p:sldIdLst>
    <p:sldId id="278" r:id="rId2"/>
    <p:sldId id="286" r:id="rId3"/>
    <p:sldId id="289" r:id="rId4"/>
    <p:sldId id="262" r:id="rId5"/>
    <p:sldId id="290" r:id="rId6"/>
    <p:sldId id="259" r:id="rId7"/>
    <p:sldId id="292" r:id="rId8"/>
    <p:sldId id="258" r:id="rId9"/>
    <p:sldId id="294" r:id="rId10"/>
    <p:sldId id="260" r:id="rId11"/>
    <p:sldId id="296" r:id="rId12"/>
    <p:sldId id="257" r:id="rId13"/>
    <p:sldId id="298" r:id="rId14"/>
    <p:sldId id="265" r:id="rId15"/>
    <p:sldId id="299" r:id="rId16"/>
    <p:sldId id="275" r:id="rId17"/>
    <p:sldId id="266" r:id="rId18"/>
    <p:sldId id="268" r:id="rId19"/>
  </p:sldIdLst>
  <p:sldSz cx="12801600" cy="9601200" type="A3"/>
  <p:notesSz cx="9144000" cy="6858000"/>
  <p:defaultTextStyle>
    <a:defPPr>
      <a:defRPr lang="ru-RU"/>
    </a:defPPr>
    <a:lvl1pPr marL="0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572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144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8710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8284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7861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7425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6997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6563" algn="l" defTabSz="1279144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712BE"/>
    <a:srgbClr val="FFFF00"/>
    <a:srgbClr val="FFF6F3"/>
    <a:srgbClr val="FFECE7"/>
    <a:srgbClr val="E1FFE4"/>
    <a:srgbClr val="D9FED6"/>
    <a:srgbClr val="DAFEF8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7" autoAdjust="0"/>
    <p:restoredTop sz="94050" autoAdjust="0"/>
  </p:normalViewPr>
  <p:slideViewPr>
    <p:cSldViewPr>
      <p:cViewPr>
        <p:scale>
          <a:sx n="60" d="100"/>
          <a:sy n="60" d="100"/>
        </p:scale>
        <p:origin x="-780" y="36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ECBEB-A8C5-4E37-B82F-F1F8F42F3E1A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E8C91-9E82-43FC-8F35-97224AAB6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2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7742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5484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3227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0969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88710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46452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04194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1936" algn="l" defTabSz="111548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E8C91-9E82-43FC-8F35-97224AAB679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9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3" y="5440683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7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7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11516996" cy="16024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640081" y="8745540"/>
            <a:ext cx="2978150" cy="66008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4378325" y="8745540"/>
            <a:ext cx="4056063" cy="66008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9178926" y="8745540"/>
            <a:ext cx="2980373" cy="660082"/>
          </a:xfrm>
        </p:spPr>
        <p:txBody>
          <a:bodyPr/>
          <a:lstStyle>
            <a:lvl1pPr>
              <a:defRPr/>
            </a:lvl1pPr>
          </a:lstStyle>
          <a:p>
            <a:fld id="{86BD09D3-F6E5-4613-9AC1-21D77AA294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9" y="6169664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9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6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9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9198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8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8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7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7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7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1" y="2149158"/>
            <a:ext cx="5656263" cy="895667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39965" indent="0">
              <a:buNone/>
              <a:defRPr sz="2800" b="1"/>
            </a:lvl2pPr>
            <a:lvl3pPr marL="1279931" indent="0">
              <a:buNone/>
              <a:defRPr sz="2500" b="1"/>
            </a:lvl3pPr>
            <a:lvl4pPr marL="1919896" indent="0">
              <a:buNone/>
              <a:defRPr sz="2100" b="1"/>
            </a:lvl4pPr>
            <a:lvl5pPr marL="2559862" indent="0">
              <a:buNone/>
              <a:defRPr sz="2100" b="1"/>
            </a:lvl5pPr>
            <a:lvl6pPr marL="3199825" indent="0">
              <a:buNone/>
              <a:defRPr sz="2100" b="1"/>
            </a:lvl6pPr>
            <a:lvl7pPr marL="3839791" indent="0">
              <a:buNone/>
              <a:defRPr sz="2100" b="1"/>
            </a:lvl7pPr>
            <a:lvl8pPr marL="4479757" indent="0">
              <a:buNone/>
              <a:defRPr sz="2100" b="1"/>
            </a:lvl8pPr>
            <a:lvl9pPr marL="5119721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1" y="3044825"/>
            <a:ext cx="5656263" cy="5531803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7" y="2149158"/>
            <a:ext cx="5658486" cy="895667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39965" indent="0">
              <a:buNone/>
              <a:defRPr sz="2800" b="1"/>
            </a:lvl2pPr>
            <a:lvl3pPr marL="1279931" indent="0">
              <a:buNone/>
              <a:defRPr sz="2500" b="1"/>
            </a:lvl3pPr>
            <a:lvl4pPr marL="1919896" indent="0">
              <a:buNone/>
              <a:defRPr sz="2100" b="1"/>
            </a:lvl4pPr>
            <a:lvl5pPr marL="2559862" indent="0">
              <a:buNone/>
              <a:defRPr sz="2100" b="1"/>
            </a:lvl5pPr>
            <a:lvl6pPr marL="3199825" indent="0">
              <a:buNone/>
              <a:defRPr sz="2100" b="1"/>
            </a:lvl6pPr>
            <a:lvl7pPr marL="3839791" indent="0">
              <a:buNone/>
              <a:defRPr sz="2100" b="1"/>
            </a:lvl7pPr>
            <a:lvl8pPr marL="4479757" indent="0">
              <a:buNone/>
              <a:defRPr sz="2100" b="1"/>
            </a:lvl8pPr>
            <a:lvl9pPr marL="5119721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6" cy="5531803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9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3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9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65" indent="0">
              <a:buNone/>
              <a:defRPr sz="1700"/>
            </a:lvl2pPr>
            <a:lvl3pPr marL="1279931" indent="0">
              <a:buNone/>
              <a:defRPr sz="1300"/>
            </a:lvl3pPr>
            <a:lvl4pPr marL="1919896" indent="0">
              <a:buNone/>
              <a:defRPr sz="1200"/>
            </a:lvl4pPr>
            <a:lvl5pPr marL="2559862" indent="0">
              <a:buNone/>
              <a:defRPr sz="1200"/>
            </a:lvl5pPr>
            <a:lvl6pPr marL="3199825" indent="0">
              <a:buNone/>
              <a:defRPr sz="1200"/>
            </a:lvl6pPr>
            <a:lvl7pPr marL="3839791" indent="0">
              <a:buNone/>
              <a:defRPr sz="1200"/>
            </a:lvl7pPr>
            <a:lvl8pPr marL="4479757" indent="0">
              <a:buNone/>
              <a:defRPr sz="1200"/>
            </a:lvl8pPr>
            <a:lvl9pPr marL="511972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39965" indent="0">
              <a:buNone/>
              <a:defRPr sz="3900"/>
            </a:lvl2pPr>
            <a:lvl3pPr marL="1279931" indent="0">
              <a:buNone/>
              <a:defRPr sz="3500"/>
            </a:lvl3pPr>
            <a:lvl4pPr marL="1919896" indent="0">
              <a:buNone/>
              <a:defRPr sz="2800"/>
            </a:lvl4pPr>
            <a:lvl5pPr marL="2559862" indent="0">
              <a:buNone/>
              <a:defRPr sz="2800"/>
            </a:lvl5pPr>
            <a:lvl6pPr marL="3199825" indent="0">
              <a:buNone/>
              <a:defRPr sz="2800"/>
            </a:lvl6pPr>
            <a:lvl7pPr marL="3839791" indent="0">
              <a:buNone/>
              <a:defRPr sz="2800"/>
            </a:lvl7pPr>
            <a:lvl8pPr marL="4479757" indent="0">
              <a:buNone/>
              <a:defRPr sz="2800"/>
            </a:lvl8pPr>
            <a:lvl9pPr marL="5119721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65" indent="0">
              <a:buNone/>
              <a:defRPr sz="1700"/>
            </a:lvl2pPr>
            <a:lvl3pPr marL="1279931" indent="0">
              <a:buNone/>
              <a:defRPr sz="1300"/>
            </a:lvl3pPr>
            <a:lvl4pPr marL="1919896" indent="0">
              <a:buNone/>
              <a:defRPr sz="1200"/>
            </a:lvl4pPr>
            <a:lvl5pPr marL="2559862" indent="0">
              <a:buNone/>
              <a:defRPr sz="1200"/>
            </a:lvl5pPr>
            <a:lvl6pPr marL="3199825" indent="0">
              <a:buNone/>
              <a:defRPr sz="1200"/>
            </a:lvl6pPr>
            <a:lvl7pPr marL="3839791" indent="0">
              <a:buNone/>
              <a:defRPr sz="1200"/>
            </a:lvl7pPr>
            <a:lvl8pPr marL="4479757" indent="0">
              <a:buNone/>
              <a:defRPr sz="1200"/>
            </a:lvl8pPr>
            <a:lvl9pPr marL="511972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3" y="384495"/>
            <a:ext cx="11521440" cy="1600200"/>
          </a:xfrm>
          <a:prstGeom prst="rect">
            <a:avLst/>
          </a:prstGeom>
        </p:spPr>
        <p:txBody>
          <a:bodyPr vert="horz" lIns="127992" tIns="63997" rIns="127992" bIns="639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3" y="2240281"/>
            <a:ext cx="11521440" cy="6336348"/>
          </a:xfrm>
          <a:prstGeom prst="rect">
            <a:avLst/>
          </a:prstGeom>
        </p:spPr>
        <p:txBody>
          <a:bodyPr vert="horz" lIns="127992" tIns="63997" rIns="127992" bIns="639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3" y="8898894"/>
            <a:ext cx="2987040" cy="511175"/>
          </a:xfrm>
          <a:prstGeom prst="rect">
            <a:avLst/>
          </a:prstGeom>
        </p:spPr>
        <p:txBody>
          <a:bodyPr vert="horz" lIns="127992" tIns="63997" rIns="127992" bIns="6399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1B5E-D812-44DD-B32C-D7A98D77D928}" type="datetimeFigureOut">
              <a:rPr lang="ru-RU" smtClean="0"/>
              <a:pPr/>
              <a:t>21.06.2014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4"/>
            <a:ext cx="4053840" cy="511175"/>
          </a:xfrm>
          <a:prstGeom prst="rect">
            <a:avLst/>
          </a:prstGeom>
        </p:spPr>
        <p:txBody>
          <a:bodyPr vert="horz" lIns="127992" tIns="63997" rIns="127992" bIns="6399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3" y="8898894"/>
            <a:ext cx="2987040" cy="511175"/>
          </a:xfrm>
          <a:prstGeom prst="rect">
            <a:avLst/>
          </a:prstGeom>
        </p:spPr>
        <p:txBody>
          <a:bodyPr vert="horz" lIns="127992" tIns="63997" rIns="127992" bIns="6399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8763-CB88-4165-8897-7667AF015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1279931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74" indent="-479974" algn="l" defTabSz="127993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943" indent="-399977" algn="l" defTabSz="127993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913" indent="-319984" algn="l" defTabSz="1279931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878" indent="-319984" algn="l" defTabSz="127993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5" indent="-319984" algn="l" defTabSz="127993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809" indent="-319984" algn="l" defTabSz="12799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775" indent="-319984" algn="l" defTabSz="12799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740" indent="-319984" algn="l" defTabSz="12799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704" indent="-319984" algn="l" defTabSz="12799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65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31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896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862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825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791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757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721" algn="l" defTabSz="12799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22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gif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gif"/><Relationship Id="rId12" Type="http://schemas.openxmlformats.org/officeDocument/2006/relationships/image" Target="../media/image75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jpeg"/><Relationship Id="rId18" Type="http://schemas.openxmlformats.org/officeDocument/2006/relationships/image" Target="../media/image70.gif"/><Relationship Id="rId3" Type="http://schemas.openxmlformats.org/officeDocument/2006/relationships/image" Target="../media/image77.jpeg"/><Relationship Id="rId21" Type="http://schemas.openxmlformats.org/officeDocument/2006/relationships/image" Target="../media/image90.jpeg"/><Relationship Id="rId7" Type="http://schemas.openxmlformats.org/officeDocument/2006/relationships/image" Target="../media/image81.jpeg"/><Relationship Id="rId12" Type="http://schemas.openxmlformats.org/officeDocument/2006/relationships/image" Target="../media/image67.jpeg"/><Relationship Id="rId17" Type="http://schemas.openxmlformats.org/officeDocument/2006/relationships/image" Target="../media/image89.jpeg"/><Relationship Id="rId2" Type="http://schemas.openxmlformats.org/officeDocument/2006/relationships/image" Target="../media/image76.jpeg"/><Relationship Id="rId16" Type="http://schemas.openxmlformats.org/officeDocument/2006/relationships/image" Target="../media/image88.jpeg"/><Relationship Id="rId20" Type="http://schemas.openxmlformats.org/officeDocument/2006/relationships/image" Target="../media/image6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24" Type="http://schemas.openxmlformats.org/officeDocument/2006/relationships/image" Target="../media/image91.jpeg"/><Relationship Id="rId5" Type="http://schemas.openxmlformats.org/officeDocument/2006/relationships/image" Target="../media/image79.jpeg"/><Relationship Id="rId15" Type="http://schemas.openxmlformats.org/officeDocument/2006/relationships/image" Target="../media/image87.jpeg"/><Relationship Id="rId23" Type="http://schemas.openxmlformats.org/officeDocument/2006/relationships/image" Target="../media/image74.jpeg"/><Relationship Id="rId10" Type="http://schemas.openxmlformats.org/officeDocument/2006/relationships/image" Target="../media/image84.jpeg"/><Relationship Id="rId19" Type="http://schemas.openxmlformats.org/officeDocument/2006/relationships/image" Target="../media/image73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72.jpeg"/><Relationship Id="rId22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jpeg"/><Relationship Id="rId18" Type="http://schemas.openxmlformats.org/officeDocument/2006/relationships/image" Target="../media/image58.jpeg"/><Relationship Id="rId3" Type="http://schemas.openxmlformats.org/officeDocument/2006/relationships/image" Target="../media/image9.png"/><Relationship Id="rId21" Type="http://schemas.openxmlformats.org/officeDocument/2006/relationships/image" Target="../media/image47.png"/><Relationship Id="rId7" Type="http://schemas.openxmlformats.org/officeDocument/2006/relationships/image" Target="../media/image92.png"/><Relationship Id="rId12" Type="http://schemas.openxmlformats.org/officeDocument/2006/relationships/image" Target="../media/image95.jpe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jpe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jpeg"/><Relationship Id="rId5" Type="http://schemas.openxmlformats.org/officeDocument/2006/relationships/image" Target="../media/image33.png"/><Relationship Id="rId15" Type="http://schemas.openxmlformats.org/officeDocument/2006/relationships/image" Target="../media/image97.jpeg"/><Relationship Id="rId23" Type="http://schemas.openxmlformats.org/officeDocument/2006/relationships/image" Target="../media/image101.png"/><Relationship Id="rId10" Type="http://schemas.openxmlformats.org/officeDocument/2006/relationships/image" Target="../media/image94.jpeg"/><Relationship Id="rId19" Type="http://schemas.openxmlformats.org/officeDocument/2006/relationships/image" Target="../media/image98.png"/><Relationship Id="rId4" Type="http://schemas.openxmlformats.org/officeDocument/2006/relationships/image" Target="../media/image24.png"/><Relationship Id="rId9" Type="http://schemas.openxmlformats.org/officeDocument/2006/relationships/image" Target="../media/image63.jpeg"/><Relationship Id="rId14" Type="http://schemas.openxmlformats.org/officeDocument/2006/relationships/image" Target="../media/image55.jpeg"/><Relationship Id="rId22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tt-RU" sz="1050" b="1" i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0" name="Picture 6" descr="http://www.stihi.ru/pics/2013/09/23/2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2884" y="3729030"/>
            <a:ext cx="115729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Right"/>
              <a:lightRig rig="flood" dir="tl"/>
            </a:scene3d>
            <a:sp3d extrusionH="57150" contourW="38100" prstMaterial="matte">
              <a:bevelT w="25400" h="55880" prst="coolSlant"/>
              <a:bevelB w="57150" h="38100" prst="hardEdge"/>
              <a:contourClr>
                <a:schemeClr val="tx1"/>
              </a:contourClr>
            </a:sp3d>
          </a:bodyPr>
          <a:lstStyle/>
          <a:p>
            <a:pPr algn="ctr"/>
            <a:r>
              <a:rPr lang="tt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УЕНХАНӘ – ИГРОТЕКА</a:t>
            </a:r>
          </a:p>
        </p:txBody>
      </p:sp>
      <p:sp>
        <p:nvSpPr>
          <p:cNvPr id="12" name="Прямоугольник 11"/>
          <p:cNvSpPr/>
          <p:nvPr/>
        </p:nvSpPr>
        <p:spPr>
          <a:xfrm rot="20923819">
            <a:off x="456552" y="678473"/>
            <a:ext cx="3376355" cy="237398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71974" y="300006"/>
            <a:ext cx="3714776" cy="2428892"/>
          </a:xfrm>
          <a:prstGeom prst="rect">
            <a:avLst/>
          </a:prstGeom>
          <a:solidFill>
            <a:srgbClr val="F5FDFD"/>
          </a:solidFill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20" descr="http://img1.liveinternet.ru/images/attach/c/3/76/249/76249711_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84405">
            <a:off x="705395" y="2014930"/>
            <a:ext cx="905899" cy="1103966"/>
          </a:xfrm>
          <a:prstGeom prst="rect">
            <a:avLst/>
          </a:prstGeom>
          <a:noFill/>
        </p:spPr>
      </p:pic>
      <p:pic>
        <p:nvPicPr>
          <p:cNvPr id="18" name="Picture 36" descr="http://img-fotki.yandex.ru/get/5111/36014149.c4/0_7123f_89d7c15c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54" y="1371576"/>
            <a:ext cx="1143008" cy="791518"/>
          </a:xfrm>
          <a:prstGeom prst="rect">
            <a:avLst/>
          </a:prstGeom>
          <a:noFill/>
        </p:spPr>
      </p:pic>
      <p:pic>
        <p:nvPicPr>
          <p:cNvPr id="19" name="Picture 2" descr="http://img-fotki.yandex.ru/get/6210/36014149.a3/0_6e566_94935f28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7358">
            <a:off x="2821466" y="1753746"/>
            <a:ext cx="1144559" cy="985978"/>
          </a:xfrm>
          <a:prstGeom prst="rect">
            <a:avLst/>
          </a:prstGeom>
          <a:noFill/>
        </p:spPr>
      </p:pic>
      <p:sp>
        <p:nvSpPr>
          <p:cNvPr id="20" name="Куб 19"/>
          <p:cNvSpPr/>
          <p:nvPr/>
        </p:nvSpPr>
        <p:spPr>
          <a:xfrm>
            <a:off x="2043082" y="942948"/>
            <a:ext cx="357190" cy="285752"/>
          </a:xfrm>
          <a:prstGeom prst="cub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4" descr="http://likonsta.ucoz.ru/RAZNOE/KLIPART/0_534b0_bc5fa8f6_XL.png"/>
          <p:cNvPicPr>
            <a:picLocks noChangeAspect="1" noChangeArrowheads="1"/>
          </p:cNvPicPr>
          <p:nvPr/>
        </p:nvPicPr>
        <p:blipFill>
          <a:blip r:embed="rId6" cstate="print"/>
          <a:srcRect l="5585" t="11594" r="3594" b="2899"/>
          <a:stretch>
            <a:fillRect/>
          </a:stretch>
        </p:blipFill>
        <p:spPr bwMode="auto">
          <a:xfrm rot="358016">
            <a:off x="1867192" y="2198241"/>
            <a:ext cx="826632" cy="782329"/>
          </a:xfrm>
          <a:prstGeom prst="rect">
            <a:avLst/>
          </a:prstGeom>
          <a:noFill/>
        </p:spPr>
      </p:pic>
      <p:pic>
        <p:nvPicPr>
          <p:cNvPr id="22" name="Picture 30" descr="http://img-fotki.yandex.ru/get/6622/66124276.ca/0_845f9_9552249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57148">
            <a:off x="2855487" y="572422"/>
            <a:ext cx="824283" cy="1281926"/>
          </a:xfrm>
          <a:prstGeom prst="rect">
            <a:avLst/>
          </a:prstGeom>
          <a:noFill/>
        </p:spPr>
      </p:pic>
      <p:pic>
        <p:nvPicPr>
          <p:cNvPr id="23" name="Picture 34" descr="http://img-fotki.yandex.ru/get/6308/22353002.13/0_6fb1b_5106e868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471446" y="1085824"/>
            <a:ext cx="857256" cy="857256"/>
          </a:xfrm>
          <a:prstGeom prst="rect">
            <a:avLst/>
          </a:prstGeom>
          <a:noFill/>
        </p:spPr>
      </p:pic>
      <p:sp>
        <p:nvSpPr>
          <p:cNvPr id="24" name="Куб 23"/>
          <p:cNvSpPr/>
          <p:nvPr/>
        </p:nvSpPr>
        <p:spPr>
          <a:xfrm flipV="1">
            <a:off x="1828768" y="871510"/>
            <a:ext cx="285751" cy="285752"/>
          </a:xfrm>
          <a:prstGeom prst="cub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 flipH="1" flipV="1">
            <a:off x="1757330" y="1085824"/>
            <a:ext cx="357190" cy="214314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http://dl.sptovarov.ru/uploads/purchases/32915/photo-U32915-P782684-T1384723162-N854695.jpg"/>
          <p:cNvPicPr>
            <a:picLocks noChangeAspect="1" noChangeArrowheads="1"/>
          </p:cNvPicPr>
          <p:nvPr/>
        </p:nvPicPr>
        <p:blipFill>
          <a:blip r:embed="rId9" cstate="print"/>
          <a:srcRect t="2054"/>
          <a:stretch>
            <a:fillRect/>
          </a:stretch>
        </p:blipFill>
        <p:spPr bwMode="auto">
          <a:xfrm>
            <a:off x="5829296" y="371444"/>
            <a:ext cx="1681174" cy="1096418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5219" r="68294" b="66143"/>
          <a:stretch>
            <a:fillRect/>
          </a:stretch>
        </p:blipFill>
        <p:spPr bwMode="auto">
          <a:xfrm>
            <a:off x="4543412" y="585758"/>
            <a:ext cx="867530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59313" r="90731" b="12049"/>
          <a:stretch>
            <a:fillRect/>
          </a:stretch>
        </p:blipFill>
        <p:spPr bwMode="auto">
          <a:xfrm flipH="1">
            <a:off x="5257792" y="871510"/>
            <a:ext cx="609496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35843" r="58370" b="8597"/>
          <a:stretch>
            <a:fillRect/>
          </a:stretch>
        </p:blipFill>
        <p:spPr bwMode="auto">
          <a:xfrm>
            <a:off x="7400932" y="585758"/>
            <a:ext cx="785819" cy="208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1" t="35267" r="10211" b="8526"/>
          <a:stretch>
            <a:fillRect/>
          </a:stretch>
        </p:blipFill>
        <p:spPr bwMode="auto">
          <a:xfrm>
            <a:off x="6900866" y="1014386"/>
            <a:ext cx="627066" cy="161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7" t="8063" r="33882" b="55267"/>
          <a:stretch>
            <a:fillRect/>
          </a:stretch>
        </p:blipFill>
        <p:spPr bwMode="auto">
          <a:xfrm>
            <a:off x="5900734" y="1514452"/>
            <a:ext cx="552243" cy="113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8" t="68859" r="4527" b="7276"/>
          <a:stretch>
            <a:fillRect/>
          </a:stretch>
        </p:blipFill>
        <p:spPr bwMode="auto">
          <a:xfrm>
            <a:off x="6257924" y="1585890"/>
            <a:ext cx="576530" cy="107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 rot="525480">
            <a:off x="8917349" y="642310"/>
            <a:ext cx="3450205" cy="23734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7" name="Picture 2" descr="http://i076.radikal.ru/1206/ae/4b1c32482e7d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86845">
            <a:off x="10180085" y="1300833"/>
            <a:ext cx="1092444" cy="991566"/>
          </a:xfrm>
          <a:prstGeom prst="rect">
            <a:avLst/>
          </a:prstGeom>
          <a:noFill/>
        </p:spPr>
      </p:pic>
      <p:pic>
        <p:nvPicPr>
          <p:cNvPr id="38" name="Picture 33" descr="http://korporacia.ru/sites/default/files/imagecache/product_full/catalog/produkty-pitaniya/ovoshchi/morkov-molodaya/morkov_molodaya.jpg"/>
          <p:cNvPicPr>
            <a:picLocks noChangeAspect="1" noChangeArrowheads="1"/>
          </p:cNvPicPr>
          <p:nvPr/>
        </p:nvPicPr>
        <p:blipFill>
          <a:blip r:embed="rId16" cstate="print"/>
          <a:srcRect l="3266" t="18618" r="3601" b="16994"/>
          <a:stretch>
            <a:fillRect/>
          </a:stretch>
        </p:blipFill>
        <p:spPr bwMode="auto">
          <a:xfrm rot="1065039">
            <a:off x="8971873" y="2003292"/>
            <a:ext cx="959496" cy="613912"/>
          </a:xfrm>
          <a:prstGeom prst="rect">
            <a:avLst/>
          </a:prstGeom>
          <a:noFill/>
        </p:spPr>
      </p:pic>
      <p:pic>
        <p:nvPicPr>
          <p:cNvPr id="39" name="Picture 8" descr="http://invest-trend.ru/data/parfum/kupit-kapustu/12.jpg"/>
          <p:cNvPicPr>
            <a:picLocks noChangeAspect="1" noChangeArrowheads="1"/>
          </p:cNvPicPr>
          <p:nvPr/>
        </p:nvPicPr>
        <p:blipFill>
          <a:blip r:embed="rId17" cstate="print"/>
          <a:srcRect l="15120" t="18900" r="16841" b="18101"/>
          <a:stretch>
            <a:fillRect/>
          </a:stretch>
        </p:blipFill>
        <p:spPr bwMode="auto">
          <a:xfrm>
            <a:off x="10401328" y="2371708"/>
            <a:ext cx="645247" cy="571504"/>
          </a:xfrm>
          <a:prstGeom prst="rect">
            <a:avLst/>
          </a:prstGeom>
          <a:noFill/>
        </p:spPr>
      </p:pic>
      <p:pic>
        <p:nvPicPr>
          <p:cNvPr id="40" name="Picture 27" descr="http://i048.radikal.ru/1012/72/f1a5dfe2341c.jpg"/>
          <p:cNvPicPr>
            <a:picLocks noChangeAspect="1" noChangeArrowheads="1"/>
          </p:cNvPicPr>
          <p:nvPr/>
        </p:nvPicPr>
        <p:blipFill>
          <a:blip r:embed="rId18" cstate="print"/>
          <a:srcRect l="22455" t="5303" r="22754" b="24702"/>
          <a:stretch>
            <a:fillRect/>
          </a:stretch>
        </p:blipFill>
        <p:spPr bwMode="auto">
          <a:xfrm>
            <a:off x="9401196" y="1300138"/>
            <a:ext cx="504056" cy="564584"/>
          </a:xfrm>
          <a:prstGeom prst="rect">
            <a:avLst/>
          </a:prstGeom>
          <a:noFill/>
        </p:spPr>
      </p:pic>
      <p:pic>
        <p:nvPicPr>
          <p:cNvPr id="41" name="Picture 6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687212" y="1657328"/>
            <a:ext cx="468889" cy="504056"/>
          </a:xfrm>
          <a:prstGeom prst="rect">
            <a:avLst/>
          </a:prstGeom>
          <a:noFill/>
        </p:spPr>
      </p:pic>
      <p:pic>
        <p:nvPicPr>
          <p:cNvPr id="42" name="Picture 6" descr="http://img1.liveinternet.ru/images/attach/c/0/35/582/35582342_4luk.jpg"/>
          <p:cNvPicPr>
            <a:picLocks noChangeAspect="1" noChangeArrowheads="1"/>
          </p:cNvPicPr>
          <p:nvPr/>
        </p:nvPicPr>
        <p:blipFill>
          <a:blip r:embed="rId20" cstate="print"/>
          <a:srcRect l="13341"/>
          <a:stretch>
            <a:fillRect/>
          </a:stretch>
        </p:blipFill>
        <p:spPr bwMode="auto">
          <a:xfrm rot="20956708">
            <a:off x="11725015" y="905986"/>
            <a:ext cx="412405" cy="445101"/>
          </a:xfrm>
          <a:prstGeom prst="rect">
            <a:avLst/>
          </a:prstGeom>
          <a:noFill/>
        </p:spPr>
      </p:pic>
      <p:pic>
        <p:nvPicPr>
          <p:cNvPr id="44" name="Picture 19" descr="http://www.v3wall.com/wallpaper/medium/1005/medium_20100526124447191530.jpg"/>
          <p:cNvPicPr>
            <a:picLocks noChangeAspect="1" noChangeArrowheads="1"/>
          </p:cNvPicPr>
          <p:nvPr/>
        </p:nvPicPr>
        <p:blipFill>
          <a:blip r:embed="rId21" cstate="print"/>
          <a:srcRect l="4928" t="5476" r="2268" b="12391"/>
          <a:stretch>
            <a:fillRect/>
          </a:stretch>
        </p:blipFill>
        <p:spPr bwMode="auto">
          <a:xfrm>
            <a:off x="10544204" y="800072"/>
            <a:ext cx="718370" cy="613862"/>
          </a:xfrm>
          <a:prstGeom prst="rect">
            <a:avLst/>
          </a:prstGeom>
          <a:noFill/>
        </p:spPr>
      </p:pic>
      <p:pic>
        <p:nvPicPr>
          <p:cNvPr id="45" name="Picture 15" descr="http://tomportal.ru/uploads/posts/2011-12/thumbs/1325168513_70611-nika.jpg"/>
          <p:cNvPicPr>
            <a:picLocks noChangeAspect="1" noChangeArrowheads="1"/>
          </p:cNvPicPr>
          <p:nvPr/>
        </p:nvPicPr>
        <p:blipFill>
          <a:blip r:embed="rId22" cstate="print"/>
          <a:srcRect l="23878" t="7342" r="24828" b="10036"/>
          <a:stretch>
            <a:fillRect/>
          </a:stretch>
        </p:blipFill>
        <p:spPr bwMode="auto">
          <a:xfrm rot="858177">
            <a:off x="11609688" y="2418122"/>
            <a:ext cx="449208" cy="585422"/>
          </a:xfrm>
          <a:prstGeom prst="rect">
            <a:avLst/>
          </a:prstGeom>
          <a:noFill/>
        </p:spPr>
      </p:pic>
      <p:pic>
        <p:nvPicPr>
          <p:cNvPr id="46" name="Picture 17" descr="http://im0-tub-ru.yandex.net/i?id=107005466-61-72&amp;n=2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1447367">
            <a:off x="9554893" y="670442"/>
            <a:ext cx="607970" cy="501053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3257528" y="4800601"/>
            <a:ext cx="6343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8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Дидактические настольные игры</a:t>
            </a:r>
          </a:p>
          <a:p>
            <a:pPr algn="ctr"/>
            <a:r>
              <a:rPr lang="tt-RU" sz="28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по закреплению слов в соответствии </a:t>
            </a:r>
          </a:p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 лексическим минимумом УМК</a:t>
            </a:r>
            <a:endParaRPr lang="tt-RU" sz="2800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2448" y="114014"/>
            <a:ext cx="68407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tt-RU" sz="3600" b="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Домашние животные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0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Йорт хайваннары</a:t>
            </a:r>
            <a:endParaRPr kumimoji="0" lang="tt-RU" sz="3600" b="0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 descr="1227991348_villagep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424" y="3432448"/>
            <a:ext cx="7200800" cy="518457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6160" name="Picture 16" descr="http://img-fotki.yandex.ru/get/6601/39663434.18d/0_779ad_110c1fcf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704" y="1200200"/>
            <a:ext cx="2256413" cy="2568352"/>
          </a:xfrm>
          <a:prstGeom prst="rect">
            <a:avLst/>
          </a:prstGeom>
          <a:noFill/>
        </p:spPr>
      </p:pic>
      <p:pic>
        <p:nvPicPr>
          <p:cNvPr id="6164" name="Picture 20" descr="http://img-fotki.yandex.ru/get/5109/60637665.243/0_88b93_bece505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0239">
            <a:off x="2247592" y="1390773"/>
            <a:ext cx="1497300" cy="2197517"/>
          </a:xfrm>
          <a:prstGeom prst="rect">
            <a:avLst/>
          </a:prstGeom>
          <a:noFill/>
        </p:spPr>
      </p:pic>
      <p:pic>
        <p:nvPicPr>
          <p:cNvPr id="6166" name="Picture 22" descr="http://img1.liveinternet.ru/images/attach/c/5/87/931/87931651_large_Koni_na_prozrachnom_sloe__16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3150">
            <a:off x="282439" y="3593619"/>
            <a:ext cx="2841278" cy="3330685"/>
          </a:xfrm>
          <a:prstGeom prst="rect">
            <a:avLst/>
          </a:prstGeom>
          <a:noFill/>
        </p:spPr>
      </p:pic>
      <p:pic>
        <p:nvPicPr>
          <p:cNvPr id="6168" name="Picture 24" descr="http://s017.radikal.ru/i407/1202/c5/f2f714d36fb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1763">
            <a:off x="9317471" y="1501693"/>
            <a:ext cx="1656184" cy="2185507"/>
          </a:xfrm>
          <a:prstGeom prst="rect">
            <a:avLst/>
          </a:prstGeom>
          <a:noFill/>
        </p:spPr>
      </p:pic>
      <p:pic>
        <p:nvPicPr>
          <p:cNvPr id="6170" name="Picture 26" descr="http://img-fotki.yandex.ru/get/5210/cadi-1986.666/0_85fb4_b3f787c8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3248" y="3936504"/>
            <a:ext cx="1542411" cy="2016224"/>
          </a:xfrm>
          <a:prstGeom prst="rect">
            <a:avLst/>
          </a:prstGeom>
          <a:noFill/>
        </p:spPr>
      </p:pic>
      <p:pic>
        <p:nvPicPr>
          <p:cNvPr id="6176" name="Picture 32" descr="http://photoimp.ru/wp-content/uploads/2012/01/m9948887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5176" y="6312768"/>
            <a:ext cx="2664296" cy="2592288"/>
          </a:xfrm>
          <a:prstGeom prst="rect">
            <a:avLst/>
          </a:prstGeom>
          <a:noFill/>
        </p:spPr>
      </p:pic>
      <p:pic>
        <p:nvPicPr>
          <p:cNvPr id="6178" name="Picture 34" descr="http://img-fotki.yandex.ru/get/6407/132985411.68/0_7d5d4_1623805c_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2168" y="6960840"/>
            <a:ext cx="2112234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>
            <a:fillRect/>
          </a:stretch>
        </p:blipFill>
        <p:spPr bwMode="auto">
          <a:xfrm>
            <a:off x="-7664" y="0"/>
            <a:ext cx="128016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2368" y="2280320"/>
            <a:ext cx="6408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192" y="264096"/>
            <a:ext cx="10081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defTabSz="914400">
              <a:buClr>
                <a:srgbClr val="28AF21"/>
              </a:buCl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4216" y="8328992"/>
            <a:ext cx="6192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r>
              <a:rPr lang="ru-RU" sz="2800" dirty="0" smtClean="0">
                <a:cs typeface="Arial" pitchFamily="34" charset="0"/>
              </a:rPr>
              <a:t>.</a:t>
            </a:r>
            <a:endParaRPr lang="ru-RU" sz="2800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3216" y="5278233"/>
            <a:ext cx="52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tt-RU" sz="2800" dirty="0" smtClean="0"/>
              <a:t>                                                     </a:t>
            </a:r>
            <a:endParaRPr lang="tt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52128" y="148892"/>
            <a:ext cx="10873208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СОБИРАЕМ УРОЖАЙ</a:t>
            </a:r>
            <a:endParaRPr lang="ru-RU" sz="1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4-5 лет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Вариант </a:t>
            </a:r>
            <a:r>
              <a:rPr lang="en-US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endParaRPr lang="ru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1.Закрепить названия овощей, фруктов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2.Ф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ормировать умение детей отвечать на вопросы: “Это что? - Бу нәрсә?”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Развить у детей диалогическую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вызвать у детей интерес к татарскому языку.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и активизация словаря: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 нәрсә?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Алма, груша, әфлисун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i="1" u="sng" dirty="0" smtClean="0">
                <a:latin typeface="Times New Roman" pitchFamily="18" charset="0"/>
                <a:cs typeface="Times New Roman" pitchFamily="18" charset="0"/>
              </a:rPr>
              <a:t>Диалог </a:t>
            </a:r>
            <a:r>
              <a:rPr lang="tt-RU" sz="1800" i="1" u="sng" dirty="0">
                <a:latin typeface="Times New Roman" pitchFamily="18" charset="0"/>
                <a:cs typeface="Times New Roman" pitchFamily="18" charset="0"/>
              </a:rPr>
              <a:t>между воспитателем и </a:t>
            </a:r>
            <a:r>
              <a:rPr lang="tt-RU" sz="1800" i="1" u="sng" dirty="0" smtClean="0">
                <a:latin typeface="Times New Roman" pitchFamily="18" charset="0"/>
                <a:cs typeface="Times New Roman" pitchFamily="18" charset="0"/>
              </a:rPr>
              <a:t>детьми: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 Бу нәрсә?   </a:t>
            </a:r>
          </a:p>
          <a:p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     Ребенок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- Алма, груша, әфлисун</a:t>
            </a:r>
            <a:endParaRPr lang="tt-RU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tt-RU" sz="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Вариант </a:t>
            </a:r>
            <a:r>
              <a:rPr lang="en-US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5-6 лет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1.Р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асширять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запас  слов.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2.Совершенствовать  диалогическую и монологическую  речь.</a:t>
            </a:r>
            <a:r>
              <a:rPr lang="tt-RU" sz="1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и активизация словаря: </a:t>
            </a:r>
            <a:r>
              <a:rPr lang="ru-RU" sz="1800" dirty="0">
                <a:solidFill>
                  <a:srgbClr val="329E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“Бу нәрсә? Нинди? Ничә? – Это что? Какой? Скол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ко?”                    </a:t>
            </a:r>
          </a:p>
          <a:p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3. Воспитывать выразительность речи.</a:t>
            </a:r>
          </a:p>
          <a:p>
            <a:r>
              <a:rPr lang="tt-RU" sz="1800" i="1" u="sng" dirty="0">
                <a:latin typeface="Times New Roman" pitchFamily="18" charset="0"/>
                <a:cs typeface="Times New Roman" pitchFamily="18" charset="0"/>
              </a:rPr>
              <a:t>Диалог между воспитателем и детьми, между детьми).</a:t>
            </a:r>
            <a:endParaRPr lang="ru-RU" sz="1800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Маша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-Бу нәрсә?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Саша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-Бу кишер (суган, бәрәңге, кыяр, кәбестә,алма).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Маша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-Нинди кишер?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Саша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 -Тәмле (баллы), зур (кечкенә), чиста (пычрак) кишер.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Маша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-Ничә кишер?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Саша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-Бер ( ике, өч, дүрт, биш, алты, җиде,сигез, тугыз, ун) кишер.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t-RU" sz="8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b="1" dirty="0" smtClean="0">
                <a:latin typeface="Times New Roman" pitchFamily="18" charset="0"/>
                <a:cs typeface="Times New Roman" pitchFamily="18" charset="0"/>
              </a:rPr>
              <a:t>ЧЕТВЕРТЫЙ ЛИШНИЙ</a:t>
            </a:r>
            <a:endParaRPr lang="tt-RU" sz="18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5-6 лет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t-RU" sz="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1.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Закреплять названия овощей, фруктов.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              2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Развивать логическое мышление.                                          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        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3.Посредством  создания игровых ситуаций, вызвать желание детей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          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говорить  на татарском языке.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i="1" u="sng" dirty="0" smtClean="0">
                <a:latin typeface="Times New Roman" pitchFamily="18" charset="0"/>
                <a:cs typeface="Times New Roman" pitchFamily="18" charset="0"/>
              </a:rPr>
              <a:t>Ход </a:t>
            </a: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дети рассматривают ряд картинок, называют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лишний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		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предмет и объясняют, почему он лишний.</a:t>
            </a:r>
          </a:p>
        </p:txBody>
      </p:sp>
    </p:spTree>
    <p:extLst>
      <p:ext uri="{BB962C8B-B14F-4D97-AF65-F5344CB8AC3E}">
        <p14:creationId xmlns:p14="http://schemas.microsoft.com/office/powerpoint/2010/main" val="11629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5" name="Picture 17" descr="http://im0-tub-ru.yandex.net/i?id=107005466-61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7367">
            <a:off x="10540298" y="6643697"/>
            <a:ext cx="1968977" cy="1622715"/>
          </a:xfrm>
          <a:prstGeom prst="rect">
            <a:avLst/>
          </a:prstGeom>
          <a:noFill/>
        </p:spPr>
      </p:pic>
      <p:pic>
        <p:nvPicPr>
          <p:cNvPr id="2063" name="Picture 15" descr="http://tomportal.ru/uploads/posts/2011-12/thumbs/1325168513_70611-nika.jpg"/>
          <p:cNvPicPr>
            <a:picLocks noChangeAspect="1" noChangeArrowheads="1"/>
          </p:cNvPicPr>
          <p:nvPr/>
        </p:nvPicPr>
        <p:blipFill>
          <a:blip r:embed="rId3" cstate="print"/>
          <a:srcRect l="23878" t="7342" r="24828" b="10036"/>
          <a:stretch>
            <a:fillRect/>
          </a:stretch>
        </p:blipFill>
        <p:spPr bwMode="auto">
          <a:xfrm rot="858177">
            <a:off x="10867072" y="3803160"/>
            <a:ext cx="1497086" cy="1951052"/>
          </a:xfrm>
          <a:prstGeom prst="rect">
            <a:avLst/>
          </a:prstGeom>
          <a:noFill/>
        </p:spPr>
      </p:pic>
      <p:pic>
        <p:nvPicPr>
          <p:cNvPr id="2067" name="Picture 19" descr="http://www.v3wall.com/wallpaper/medium/1005/medium_20100526124447191530.jpg"/>
          <p:cNvPicPr>
            <a:picLocks noChangeAspect="1" noChangeArrowheads="1"/>
          </p:cNvPicPr>
          <p:nvPr/>
        </p:nvPicPr>
        <p:blipFill>
          <a:blip r:embed="rId4" cstate="print"/>
          <a:srcRect l="4928" t="5476" r="2268" b="12391"/>
          <a:stretch>
            <a:fillRect/>
          </a:stretch>
        </p:blipFill>
        <p:spPr bwMode="auto">
          <a:xfrm>
            <a:off x="4168552" y="2064296"/>
            <a:ext cx="1994889" cy="1704674"/>
          </a:xfrm>
          <a:prstGeom prst="rect">
            <a:avLst/>
          </a:prstGeom>
          <a:noFill/>
        </p:spPr>
      </p:pic>
      <p:pic>
        <p:nvPicPr>
          <p:cNvPr id="2071" name="Picture 23" descr="http://yandex.st/lego/_/La6qi18Z8LwgnZdsAr1qy1GwCw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386" y="-173357"/>
            <a:ext cx="15052" cy="16127"/>
          </a:xfrm>
          <a:prstGeom prst="rect">
            <a:avLst/>
          </a:prstGeom>
          <a:noFill/>
        </p:spPr>
      </p:pic>
      <p:pic>
        <p:nvPicPr>
          <p:cNvPr id="2073" name="Picture 25" descr="http://kita.com.ua/uploads/tiny_mce/loadimg/th_97e197b93daea72d422d85863882e7e0.jpg?hash=58"/>
          <p:cNvPicPr>
            <a:picLocks noChangeAspect="1" noChangeArrowheads="1"/>
          </p:cNvPicPr>
          <p:nvPr/>
        </p:nvPicPr>
        <p:blipFill>
          <a:blip r:embed="rId6" cstate="print"/>
          <a:srcRect l="5402" t="11486" r="7077" b="8326"/>
          <a:stretch>
            <a:fillRect/>
          </a:stretch>
        </p:blipFill>
        <p:spPr bwMode="auto">
          <a:xfrm rot="19326326">
            <a:off x="6487043" y="7089404"/>
            <a:ext cx="1472495" cy="1020805"/>
          </a:xfrm>
          <a:prstGeom prst="rect">
            <a:avLst/>
          </a:prstGeom>
          <a:noFill/>
        </p:spPr>
      </p:pic>
      <p:pic>
        <p:nvPicPr>
          <p:cNvPr id="2075" name="Picture 27" descr="http://i048.radikal.ru/1012/72/f1a5dfe2341c.jpg"/>
          <p:cNvPicPr>
            <a:picLocks noChangeAspect="1" noChangeArrowheads="1"/>
          </p:cNvPicPr>
          <p:nvPr/>
        </p:nvPicPr>
        <p:blipFill>
          <a:blip r:embed="rId7" cstate="print"/>
          <a:srcRect l="22455" t="5303" r="22754" b="24702"/>
          <a:stretch>
            <a:fillRect/>
          </a:stretch>
        </p:blipFill>
        <p:spPr bwMode="auto">
          <a:xfrm>
            <a:off x="8273008" y="5952728"/>
            <a:ext cx="1928643" cy="2160240"/>
          </a:xfrm>
          <a:prstGeom prst="rect">
            <a:avLst/>
          </a:prstGeom>
          <a:noFill/>
        </p:spPr>
      </p:pic>
      <p:pic>
        <p:nvPicPr>
          <p:cNvPr id="2077" name="Picture 29" descr="http://stalker.petrovka.ua/thumbs/92702----.jpg"/>
          <p:cNvPicPr>
            <a:picLocks noChangeAspect="1" noChangeArrowheads="1"/>
          </p:cNvPicPr>
          <p:nvPr/>
        </p:nvPicPr>
        <p:blipFill>
          <a:blip r:embed="rId8" cstate="print"/>
          <a:srcRect l="27376" t="7013" r="31562" b="26123"/>
          <a:stretch>
            <a:fillRect/>
          </a:stretch>
        </p:blipFill>
        <p:spPr bwMode="auto">
          <a:xfrm>
            <a:off x="3232448" y="4800600"/>
            <a:ext cx="1141276" cy="1368152"/>
          </a:xfrm>
          <a:prstGeom prst="rect">
            <a:avLst/>
          </a:prstGeom>
          <a:noFill/>
        </p:spPr>
      </p:pic>
      <p:pic>
        <p:nvPicPr>
          <p:cNvPr id="2081" name="Picture 33" descr="http://korporacia.ru/sites/default/files/imagecache/product_full/catalog/produkty-pitaniya/ovoshchi/morkov-molodaya/morkov_molodaya.jpg"/>
          <p:cNvPicPr>
            <a:picLocks noChangeAspect="1" noChangeArrowheads="1"/>
          </p:cNvPicPr>
          <p:nvPr/>
        </p:nvPicPr>
        <p:blipFill>
          <a:blip r:embed="rId9" cstate="print"/>
          <a:srcRect l="3266" t="18618" r="3601" b="16994"/>
          <a:stretch>
            <a:fillRect/>
          </a:stretch>
        </p:blipFill>
        <p:spPr bwMode="auto">
          <a:xfrm rot="939498">
            <a:off x="528941" y="3465438"/>
            <a:ext cx="2608290" cy="1668856"/>
          </a:xfrm>
          <a:prstGeom prst="rect">
            <a:avLst/>
          </a:prstGeom>
          <a:noFill/>
        </p:spPr>
      </p:pic>
      <p:pic>
        <p:nvPicPr>
          <p:cNvPr id="2" name="Picture 4" descr="http://i.allday2.com/30/26/14/1359330525_ml220061.jpg"/>
          <p:cNvPicPr>
            <a:picLocks noChangeAspect="1" noChangeArrowheads="1"/>
          </p:cNvPicPr>
          <p:nvPr/>
        </p:nvPicPr>
        <p:blipFill>
          <a:blip r:embed="rId10" cstate="print"/>
          <a:srcRect l="15120" t="18900" r="7603" b="16841"/>
          <a:stretch>
            <a:fillRect/>
          </a:stretch>
        </p:blipFill>
        <p:spPr bwMode="auto">
          <a:xfrm>
            <a:off x="3520480" y="6672808"/>
            <a:ext cx="2664296" cy="1656184"/>
          </a:xfrm>
          <a:prstGeom prst="rect">
            <a:avLst/>
          </a:prstGeom>
          <a:noFill/>
        </p:spPr>
      </p:pic>
      <p:pic>
        <p:nvPicPr>
          <p:cNvPr id="2054" name="Picture 6" descr="http://img1.liveinternet.ru/images/attach/c/0/35/582/35582342_4luk.jpg"/>
          <p:cNvPicPr>
            <a:picLocks noChangeAspect="1" noChangeArrowheads="1"/>
          </p:cNvPicPr>
          <p:nvPr/>
        </p:nvPicPr>
        <p:blipFill>
          <a:blip r:embed="rId11" cstate="print"/>
          <a:srcRect l="13341"/>
          <a:stretch>
            <a:fillRect/>
          </a:stretch>
        </p:blipFill>
        <p:spPr bwMode="auto">
          <a:xfrm rot="20956708">
            <a:off x="9549365" y="3761768"/>
            <a:ext cx="1355266" cy="1462713"/>
          </a:xfrm>
          <a:prstGeom prst="rect">
            <a:avLst/>
          </a:prstGeom>
          <a:noFill/>
        </p:spPr>
      </p:pic>
      <p:pic>
        <p:nvPicPr>
          <p:cNvPr id="2056" name="Picture 8" descr="http://invest-trend.ru/data/parfum/kupit-kapustu/12.jpg"/>
          <p:cNvPicPr>
            <a:picLocks noChangeAspect="1" noChangeArrowheads="1"/>
          </p:cNvPicPr>
          <p:nvPr/>
        </p:nvPicPr>
        <p:blipFill>
          <a:blip r:embed="rId12" cstate="print"/>
          <a:srcRect l="15120" t="18900" r="16841" b="18101"/>
          <a:stretch>
            <a:fillRect/>
          </a:stretch>
        </p:blipFill>
        <p:spPr bwMode="auto">
          <a:xfrm>
            <a:off x="496144" y="5664696"/>
            <a:ext cx="2682879" cy="2376264"/>
          </a:xfrm>
          <a:prstGeom prst="rect">
            <a:avLst/>
          </a:prstGeom>
          <a:noFill/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240560" y="204024"/>
            <a:ext cx="85610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Собираем урожай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Уңыш җыябыз</a:t>
            </a:r>
            <a:endParaRPr kumimoji="0" lang="tt-RU" sz="3600" b="1" i="1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i076.radikal.ru/1206/ae/4b1c32482e7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44616" y="4008512"/>
            <a:ext cx="2880320" cy="2760993"/>
          </a:xfrm>
          <a:prstGeom prst="rect">
            <a:avLst/>
          </a:prstGeom>
          <a:noFill/>
        </p:spPr>
      </p:pic>
      <p:pic>
        <p:nvPicPr>
          <p:cNvPr id="5122" name="Picture 2" descr="http://photoimp.ru/wp-content/uploads/2012/01/m9938887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16824" y="1632248"/>
            <a:ext cx="3667728" cy="4392488"/>
          </a:xfrm>
          <a:prstGeom prst="rect">
            <a:avLst/>
          </a:prstGeom>
          <a:noFill/>
        </p:spPr>
      </p:pic>
      <p:pic>
        <p:nvPicPr>
          <p:cNvPr id="5128" name="Picture 8" descr="http://im0-tub-ru.yandex.net/i?id=650325002-12-72&amp;n=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74442" y="1416223"/>
            <a:ext cx="1662062" cy="1696689"/>
          </a:xfrm>
          <a:prstGeom prst="rect">
            <a:avLst/>
          </a:prstGeom>
          <a:noFill/>
        </p:spPr>
      </p:pic>
      <p:pic>
        <p:nvPicPr>
          <p:cNvPr id="22" name="Picture 6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997852" y="1272209"/>
            <a:ext cx="1875556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>
            <a:fillRect/>
          </a:stretch>
        </p:blipFill>
        <p:spPr bwMode="auto">
          <a:xfrm>
            <a:off x="-7664" y="0"/>
            <a:ext cx="128016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2368" y="2280320"/>
            <a:ext cx="6408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192" y="264096"/>
            <a:ext cx="10081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defTabSz="914400">
              <a:buClr>
                <a:srgbClr val="28AF21"/>
              </a:buCl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4216" y="8328992"/>
            <a:ext cx="6192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r>
              <a:rPr lang="ru-RU" sz="2800" dirty="0" smtClean="0">
                <a:cs typeface="Arial" pitchFamily="34" charset="0"/>
              </a:rPr>
              <a:t>.</a:t>
            </a:r>
            <a:endParaRPr lang="ru-RU" sz="2800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3216" y="5278233"/>
            <a:ext cx="52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tt-RU" sz="2800" dirty="0" smtClean="0"/>
              <a:t>                                                     </a:t>
            </a:r>
            <a:endParaRPr lang="tt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8152" y="102864"/>
            <a:ext cx="10657184" cy="105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СКОЛЬКО ЯБЛОК?</a:t>
            </a:r>
          </a:p>
          <a:p>
            <a:pPr lvl="0" algn="ctr"/>
            <a:endParaRPr lang="ru-RU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5-6 лет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t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Вариант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endParaRPr lang="tt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1.Формировать умение детей определять количество предметов,  сравнивать множества.  Развивать логическое мышление, внимание, память.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и активизация словаря: </a:t>
            </a:r>
            <a:r>
              <a:rPr lang="ru-RU" sz="2000" dirty="0">
                <a:solidFill>
                  <a:srgbClr val="329E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“Бу нәрсә? Нинди? Ничә? – Это что? Какой? Скол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ко?”</a:t>
            </a: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>
                <a:solidFill>
                  <a:srgbClr val="329E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у   детей  любовь к родному языку.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t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i="1" u="sng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: воспитатель предлогает ребенку: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сосчитать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красные большие яблоки, затем маленькие;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зеленые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большие, затем  маленькие, а также желтые большие яблоки, затем  маленькие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tt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Вариант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</a:t>
            </a:r>
            <a:r>
              <a:rPr lang="ru-RU" sz="2000" i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редложите детям к карточке с цифрой подобрать карточку с нужным количеством  яблок.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tt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endParaRPr lang="ru-RU" sz="18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t-RU" sz="1800" dirty="0" smtClean="0"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://www.miromart.ru/upload/iblock/05e/05e2be4ec6864c7f91b304714ab87d71.gif"/>
          <p:cNvPicPr>
            <a:picLocks noChangeAspect="1" noChangeArrowheads="1"/>
          </p:cNvPicPr>
          <p:nvPr/>
        </p:nvPicPr>
        <p:blipFill>
          <a:blip r:embed="rId2" cstate="print"/>
          <a:srcRect l="7560" r="9281" b="8760"/>
          <a:stretch>
            <a:fillRect/>
          </a:stretch>
        </p:blipFill>
        <p:spPr bwMode="auto">
          <a:xfrm rot="21417890">
            <a:off x="8849072" y="3360439"/>
            <a:ext cx="1940386" cy="1852187"/>
          </a:xfrm>
          <a:prstGeom prst="rect">
            <a:avLst/>
          </a:prstGeom>
          <a:noFill/>
        </p:spPr>
      </p:pic>
      <p:pic>
        <p:nvPicPr>
          <p:cNvPr id="20" name="Picture 28" descr="http://www.miromart.ru/upload/iblock/05e/05e2be4ec6864c7f91b304714ab87d71.gif"/>
          <p:cNvPicPr>
            <a:picLocks noChangeAspect="1" noChangeArrowheads="1"/>
          </p:cNvPicPr>
          <p:nvPr/>
        </p:nvPicPr>
        <p:blipFill>
          <a:blip r:embed="rId2" cstate="print"/>
          <a:srcRect l="7560" r="9281" b="8760"/>
          <a:stretch>
            <a:fillRect/>
          </a:stretch>
        </p:blipFill>
        <p:spPr bwMode="auto">
          <a:xfrm rot="20317223" flipH="1">
            <a:off x="10489781" y="2553875"/>
            <a:ext cx="1870256" cy="2069679"/>
          </a:xfrm>
          <a:prstGeom prst="rect">
            <a:avLst/>
          </a:prstGeom>
          <a:noFill/>
        </p:spPr>
      </p:pic>
      <p:pic>
        <p:nvPicPr>
          <p:cNvPr id="1034" name="Picture 10" descr="http://www.faql.ru/wp-content/uploads/2011/06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65013">
            <a:off x="7630360" y="7217988"/>
            <a:ext cx="1798058" cy="1903606"/>
          </a:xfrm>
          <a:prstGeom prst="rect">
            <a:avLst/>
          </a:prstGeom>
          <a:noFill/>
        </p:spPr>
      </p:pic>
      <p:pic>
        <p:nvPicPr>
          <p:cNvPr id="1038" name="Picture 14" descr="http://www.michpravda.ru/sites/default/files/sayt4.jpg"/>
          <p:cNvPicPr>
            <a:picLocks noChangeAspect="1" noChangeArrowheads="1"/>
          </p:cNvPicPr>
          <p:nvPr/>
        </p:nvPicPr>
        <p:blipFill>
          <a:blip r:embed="rId4" cstate="print"/>
          <a:srcRect l="5876" r="5991"/>
          <a:stretch>
            <a:fillRect/>
          </a:stretch>
        </p:blipFill>
        <p:spPr bwMode="auto">
          <a:xfrm>
            <a:off x="280120" y="2712368"/>
            <a:ext cx="2232248" cy="2788708"/>
          </a:xfrm>
          <a:prstGeom prst="rect">
            <a:avLst/>
          </a:prstGeom>
          <a:noFill/>
        </p:spPr>
      </p:pic>
      <p:pic>
        <p:nvPicPr>
          <p:cNvPr id="1040" name="Picture 16" descr="http://www.rsn-msk.ru/files/news/news_1326459287.jpg"/>
          <p:cNvPicPr>
            <a:picLocks noChangeAspect="1" noChangeArrowheads="1"/>
          </p:cNvPicPr>
          <p:nvPr/>
        </p:nvPicPr>
        <p:blipFill>
          <a:blip r:embed="rId5" cstate="print"/>
          <a:srcRect t="10266"/>
          <a:stretch>
            <a:fillRect/>
          </a:stretch>
        </p:blipFill>
        <p:spPr bwMode="auto">
          <a:xfrm>
            <a:off x="3016424" y="154565"/>
            <a:ext cx="3240360" cy="1738852"/>
          </a:xfrm>
          <a:prstGeom prst="rect">
            <a:avLst/>
          </a:prstGeom>
          <a:noFill/>
        </p:spPr>
      </p:pic>
      <p:pic>
        <p:nvPicPr>
          <p:cNvPr id="11" name="Picture 18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7652">
            <a:off x="1569095" y="1253744"/>
            <a:ext cx="1601726" cy="1721855"/>
          </a:xfrm>
          <a:prstGeom prst="rect">
            <a:avLst/>
          </a:prstGeom>
          <a:noFill/>
        </p:spPr>
      </p:pic>
      <p:pic>
        <p:nvPicPr>
          <p:cNvPr id="1042" name="Picture 18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145513">
            <a:off x="541740" y="244985"/>
            <a:ext cx="1456851" cy="1566114"/>
          </a:xfrm>
          <a:prstGeom prst="rect">
            <a:avLst/>
          </a:prstGeom>
          <a:noFill/>
        </p:spPr>
      </p:pic>
      <p:pic>
        <p:nvPicPr>
          <p:cNvPr id="1044" name="Picture 20" descr="http://data.kontrakty.ua/cache/www/450,0/images/stories/fotos/2010/anna/jabloki.gif"/>
          <p:cNvPicPr>
            <a:picLocks noChangeAspect="1" noChangeArrowheads="1"/>
          </p:cNvPicPr>
          <p:nvPr/>
        </p:nvPicPr>
        <p:blipFill>
          <a:blip r:embed="rId7" cstate="print"/>
          <a:srcRect t="5040" b="4241"/>
          <a:stretch>
            <a:fillRect/>
          </a:stretch>
        </p:blipFill>
        <p:spPr bwMode="auto">
          <a:xfrm rot="600912">
            <a:off x="9564311" y="154065"/>
            <a:ext cx="2676001" cy="2427634"/>
          </a:xfrm>
          <a:prstGeom prst="rect">
            <a:avLst/>
          </a:prstGeom>
          <a:noFill/>
        </p:spPr>
      </p:pic>
      <p:pic>
        <p:nvPicPr>
          <p:cNvPr id="1046" name="Picture 22" descr="http://www.lenagold.ru/fon/but/geltjablcl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89340">
            <a:off x="4395828" y="7088899"/>
            <a:ext cx="2357032" cy="2357032"/>
          </a:xfrm>
          <a:prstGeom prst="rect">
            <a:avLst/>
          </a:prstGeom>
          <a:noFill/>
        </p:spPr>
      </p:pic>
      <p:pic>
        <p:nvPicPr>
          <p:cNvPr id="1054" name="Picture 30" descr="http://im7-tub-ru.yandex.net/i?id=286136649-04-72&amp;n=21"/>
          <p:cNvPicPr>
            <a:picLocks noChangeAspect="1" noChangeArrowheads="1"/>
          </p:cNvPicPr>
          <p:nvPr/>
        </p:nvPicPr>
        <p:blipFill>
          <a:blip r:embed="rId9" cstate="print"/>
          <a:srcRect t="3467" b="9852"/>
          <a:stretch>
            <a:fillRect/>
          </a:stretch>
        </p:blipFill>
        <p:spPr bwMode="auto">
          <a:xfrm rot="3130207">
            <a:off x="10863949" y="5172159"/>
            <a:ext cx="1692695" cy="1322418"/>
          </a:xfrm>
          <a:prstGeom prst="rect">
            <a:avLst/>
          </a:prstGeom>
          <a:noFill/>
        </p:spPr>
      </p:pic>
      <p:pic>
        <p:nvPicPr>
          <p:cNvPr id="23" name="Picture 30" descr="http://im7-tub-ru.yandex.net/i?id=286136649-04-72&amp;n=21"/>
          <p:cNvPicPr>
            <a:picLocks noChangeAspect="1" noChangeArrowheads="1"/>
          </p:cNvPicPr>
          <p:nvPr/>
        </p:nvPicPr>
        <p:blipFill>
          <a:blip r:embed="rId9" cstate="print"/>
          <a:srcRect t="3467" b="9852"/>
          <a:stretch>
            <a:fillRect/>
          </a:stretch>
        </p:blipFill>
        <p:spPr bwMode="auto">
          <a:xfrm rot="18412707">
            <a:off x="9412818" y="5595736"/>
            <a:ext cx="1863724" cy="1456034"/>
          </a:xfrm>
          <a:prstGeom prst="rect">
            <a:avLst/>
          </a:prstGeom>
          <a:noFill/>
        </p:spPr>
      </p:pic>
      <p:pic>
        <p:nvPicPr>
          <p:cNvPr id="1058" name="Picture 34" descr="http://sr.photos3.fotosearch.com/bthumb/CSP/CSP595/k5953485.jpg"/>
          <p:cNvPicPr>
            <a:picLocks noChangeAspect="1" noChangeArrowheads="1"/>
          </p:cNvPicPr>
          <p:nvPr/>
        </p:nvPicPr>
        <p:blipFill>
          <a:blip r:embed="rId10" cstate="print"/>
          <a:srcRect t="13341" b="15507"/>
          <a:stretch>
            <a:fillRect/>
          </a:stretch>
        </p:blipFill>
        <p:spPr bwMode="auto">
          <a:xfrm rot="21348331">
            <a:off x="6903754" y="83701"/>
            <a:ext cx="2414169" cy="2350043"/>
          </a:xfrm>
          <a:prstGeom prst="rect">
            <a:avLst/>
          </a:prstGeom>
          <a:noFill/>
        </p:spPr>
      </p:pic>
      <p:pic>
        <p:nvPicPr>
          <p:cNvPr id="1070" name="Picture 46" descr="http://im1-tub-ru.yandex.net/i?id=407300536-26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4176" y="5448672"/>
            <a:ext cx="1809750" cy="1428750"/>
          </a:xfrm>
          <a:prstGeom prst="rect">
            <a:avLst/>
          </a:prstGeom>
          <a:noFill/>
        </p:spPr>
      </p:pic>
      <p:pic>
        <p:nvPicPr>
          <p:cNvPr id="1072" name="Picture 48" descr="http://im1-tub-ru.yandex.net/i?id=407300536-26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9422021">
            <a:off x="515888" y="6763304"/>
            <a:ext cx="1725299" cy="1362078"/>
          </a:xfrm>
          <a:prstGeom prst="rect">
            <a:avLst/>
          </a:prstGeom>
          <a:noFill/>
        </p:spPr>
      </p:pic>
      <p:pic>
        <p:nvPicPr>
          <p:cNvPr id="1074" name="Picture 50" descr="http://im1-tub-ru.yandex.net/i?id=407300536-26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963712">
            <a:off x="1617826" y="6997897"/>
            <a:ext cx="1727569" cy="1363870"/>
          </a:xfrm>
          <a:prstGeom prst="rect">
            <a:avLst/>
          </a:prstGeom>
          <a:noFill/>
        </p:spPr>
      </p:pic>
      <p:pic>
        <p:nvPicPr>
          <p:cNvPr id="1076" name="Picture 52" descr="http://im1-tub-ru.yandex.net/i?id=407300536-26-72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188270">
            <a:off x="223831" y="7584856"/>
            <a:ext cx="1705769" cy="1346660"/>
          </a:xfrm>
          <a:prstGeom prst="rect">
            <a:avLst/>
          </a:prstGeom>
          <a:noFill/>
        </p:spPr>
      </p:pic>
      <p:pic>
        <p:nvPicPr>
          <p:cNvPr id="1078" name="Picture 54" descr="http://img0.liveinternet.ru/images/attach/c/2/74/503/74503848_0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40560" y="3432448"/>
            <a:ext cx="4560507" cy="3744416"/>
          </a:xfrm>
          <a:prstGeom prst="rect">
            <a:avLst/>
          </a:prstGeom>
          <a:noFill/>
        </p:spPr>
      </p:pic>
      <p:sp>
        <p:nvSpPr>
          <p:cNvPr id="38" name="Скругленная прямоугольная выноска 37"/>
          <p:cNvSpPr/>
          <p:nvPr/>
        </p:nvSpPr>
        <p:spPr>
          <a:xfrm rot="20932434">
            <a:off x="3204435" y="2345956"/>
            <a:ext cx="4119246" cy="1129296"/>
          </a:xfrm>
          <a:prstGeom prst="wedgeRoundRectCallout">
            <a:avLst>
              <a:gd name="adj1" fmla="val 41921"/>
              <a:gd name="adj2" fmla="val 969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3200" i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Сколько яблок?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3200" i="1" dirty="0" err="1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Нич</a:t>
            </a:r>
            <a:r>
              <a:rPr lang="tt-RU" sz="3200" i="1" dirty="0" smtClean="0">
                <a:solidFill>
                  <a:srgbClr val="00B05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ә алма?</a:t>
            </a:r>
            <a:endParaRPr lang="ru-RU" sz="3200" i="1" dirty="0" smtClean="0">
              <a:solidFill>
                <a:srgbClr val="00B05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0" descr="http://im7-tub-ru.yandex.net/i?id=286136649-04-72&amp;n=21"/>
          <p:cNvPicPr>
            <a:picLocks noChangeAspect="1" noChangeArrowheads="1"/>
          </p:cNvPicPr>
          <p:nvPr/>
        </p:nvPicPr>
        <p:blipFill>
          <a:blip r:embed="rId9" cstate="print"/>
          <a:srcRect t="14514" r="47593" b="20328"/>
          <a:stretch>
            <a:fillRect/>
          </a:stretch>
        </p:blipFill>
        <p:spPr bwMode="auto">
          <a:xfrm rot="14437929">
            <a:off x="10753888" y="6505311"/>
            <a:ext cx="870161" cy="90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4176" y="2424336"/>
            <a:ext cx="10657183" cy="3528392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ru-RU" sz="6000" dirty="0" smtClean="0">
                <a:solidFill>
                  <a:srgbClr val="FF006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Дидактический материал</a:t>
            </a:r>
            <a:endParaRPr lang="ru-RU" sz="6000" dirty="0">
              <a:solidFill>
                <a:srgbClr val="FF0066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1.bp.blogspot.com/-f56WlhadqUw/TbbHpfTK9TI/AAAAAAAAHHE/ZhWUbPw4b8Y/s1600/1.jpg"/>
          <p:cNvPicPr>
            <a:picLocks noChangeAspect="1" noChangeArrowheads="1"/>
          </p:cNvPicPr>
          <p:nvPr/>
        </p:nvPicPr>
        <p:blipFill>
          <a:blip r:embed="rId2" cstate="print"/>
          <a:srcRect r="34742"/>
          <a:stretch>
            <a:fillRect/>
          </a:stretch>
        </p:blipFill>
        <p:spPr bwMode="auto">
          <a:xfrm>
            <a:off x="208112" y="192088"/>
            <a:ext cx="3960440" cy="2663242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Прямоугольник 19"/>
          <p:cNvSpPr/>
          <p:nvPr/>
        </p:nvSpPr>
        <p:spPr>
          <a:xfrm>
            <a:off x="1864296" y="5592688"/>
            <a:ext cx="13681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8" descr="http://3.bp.blogspot.com/-nJmxsrOpB-s/TbbH1yJt6JI/AAAAAAAAHHQ/hFaJTgdE8iQ/s1600/4.jpg"/>
          <p:cNvPicPr>
            <a:picLocks noChangeAspect="1" noChangeArrowheads="1"/>
          </p:cNvPicPr>
          <p:nvPr/>
        </p:nvPicPr>
        <p:blipFill>
          <a:blip r:embed="rId3" cstate="print"/>
          <a:srcRect r="35502"/>
          <a:stretch>
            <a:fillRect/>
          </a:stretch>
        </p:blipFill>
        <p:spPr bwMode="auto">
          <a:xfrm>
            <a:off x="4384576" y="3000400"/>
            <a:ext cx="3888432" cy="252028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2" descr="http://3.bp.blogspot.com/-LL9r7DrX390/TbbH9veGBlI/AAAAAAAAHHY/sXXSDNj_1M0/s1600/6.jpg"/>
          <p:cNvPicPr>
            <a:picLocks noChangeAspect="1" noChangeArrowheads="1"/>
          </p:cNvPicPr>
          <p:nvPr/>
        </p:nvPicPr>
        <p:blipFill>
          <a:blip r:embed="rId4" cstate="print"/>
          <a:srcRect r="35484"/>
          <a:stretch>
            <a:fillRect/>
          </a:stretch>
        </p:blipFill>
        <p:spPr bwMode="auto">
          <a:xfrm>
            <a:off x="8633048" y="3216424"/>
            <a:ext cx="3816424" cy="252028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16" descr="http://3.bp.blogspot.com/-S59M3SIYAN8/TbbIGHk40RI/AAAAAAAAHHg/SNBFEmLhljg/s1600/8.jpg"/>
          <p:cNvPicPr>
            <a:picLocks noChangeAspect="1" noChangeArrowheads="1"/>
          </p:cNvPicPr>
          <p:nvPr/>
        </p:nvPicPr>
        <p:blipFill>
          <a:blip r:embed="rId5" cstate="print"/>
          <a:srcRect r="35484"/>
          <a:stretch>
            <a:fillRect/>
          </a:stretch>
        </p:blipFill>
        <p:spPr bwMode="auto">
          <a:xfrm rot="16200000">
            <a:off x="2524336" y="6372808"/>
            <a:ext cx="3864496" cy="2592288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18" descr="http://2.bp.blogspot.com/-1PAm-8X4g9k/TbbILTZtAeI/AAAAAAAAHHk/7zNV2bvzWoM/s1600/9.jpg"/>
          <p:cNvPicPr>
            <a:picLocks noChangeAspect="1" noChangeArrowheads="1"/>
          </p:cNvPicPr>
          <p:nvPr/>
        </p:nvPicPr>
        <p:blipFill>
          <a:blip r:embed="rId6" cstate="print"/>
          <a:srcRect r="33871"/>
          <a:stretch>
            <a:fillRect/>
          </a:stretch>
        </p:blipFill>
        <p:spPr bwMode="auto">
          <a:xfrm rot="16200000">
            <a:off x="5332648" y="6372808"/>
            <a:ext cx="3864496" cy="2592288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0" descr="http://4.bp.blogspot.com/-aj5TnSfrcLY/TbbIPLAJJeI/AAAAAAAAHHo/uYaQtMFdzgE/s1600/10.jpg"/>
          <p:cNvPicPr>
            <a:picLocks noChangeAspect="1" noChangeArrowheads="1"/>
          </p:cNvPicPr>
          <p:nvPr/>
        </p:nvPicPr>
        <p:blipFill>
          <a:blip r:embed="rId7" cstate="print"/>
          <a:srcRect r="35044"/>
          <a:stretch>
            <a:fillRect/>
          </a:stretch>
        </p:blipFill>
        <p:spPr bwMode="auto">
          <a:xfrm>
            <a:off x="8705056" y="5952728"/>
            <a:ext cx="3816424" cy="252028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10" descr="http://3.bp.blogspot.com/-8ES6H7-wubQ/TbbH5bwGI7I/AAAAAAAAHHU/BKCwWL_-xCQ/s1600/5.jpg"/>
          <p:cNvPicPr>
            <a:picLocks noChangeAspect="1" noChangeArrowheads="1"/>
          </p:cNvPicPr>
          <p:nvPr/>
        </p:nvPicPr>
        <p:blipFill>
          <a:blip r:embed="rId8" cstate="print"/>
          <a:srcRect r="35716"/>
          <a:stretch>
            <a:fillRect/>
          </a:stretch>
        </p:blipFill>
        <p:spPr bwMode="auto">
          <a:xfrm>
            <a:off x="280120" y="3072408"/>
            <a:ext cx="3816424" cy="252028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6" descr="http://3.bp.blogspot.com/-d6t1n0wIckM/TbbHxmWB1-I/AAAAAAAAHHM/KMcggyVF8V4/s1600/3.jpg"/>
          <p:cNvPicPr>
            <a:picLocks noChangeAspect="1" noChangeArrowheads="1"/>
          </p:cNvPicPr>
          <p:nvPr/>
        </p:nvPicPr>
        <p:blipFill>
          <a:blip r:embed="rId9" cstate="print"/>
          <a:srcRect r="34503"/>
          <a:stretch>
            <a:fillRect/>
          </a:stretch>
        </p:blipFill>
        <p:spPr bwMode="auto">
          <a:xfrm>
            <a:off x="8633048" y="192088"/>
            <a:ext cx="3960440" cy="2664296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http://1.bp.blogspot.com/-d_xpleINsE0/TbbHsrTdjNI/AAAAAAAAHHI/sj4A3lyAx9g/s1600/2.jpg"/>
          <p:cNvPicPr>
            <a:picLocks noChangeAspect="1" noChangeArrowheads="1"/>
          </p:cNvPicPr>
          <p:nvPr/>
        </p:nvPicPr>
        <p:blipFill>
          <a:blip r:embed="rId10" cstate="print"/>
          <a:srcRect r="34375"/>
          <a:stretch>
            <a:fillRect/>
          </a:stretch>
        </p:blipFill>
        <p:spPr bwMode="auto">
          <a:xfrm>
            <a:off x="4456584" y="192088"/>
            <a:ext cx="3960440" cy="2664296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4" descr="http://4.bp.blogspot.com/-E887LoW2PxQ/TbbIB84hvjI/AAAAAAAAHHc/v0F3eZLFIjQ/s1600/7.jpg"/>
          <p:cNvPicPr>
            <a:picLocks noChangeAspect="1" noChangeArrowheads="1"/>
          </p:cNvPicPr>
          <p:nvPr/>
        </p:nvPicPr>
        <p:blipFill>
          <a:blip r:embed="rId11" cstate="print"/>
          <a:srcRect r="34921"/>
          <a:stretch>
            <a:fillRect/>
          </a:stretch>
        </p:blipFill>
        <p:spPr bwMode="auto">
          <a:xfrm rot="16200000">
            <a:off x="-359357" y="6369433"/>
            <a:ext cx="3864496" cy="2599038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4" descr="http://www.michpravda.ru/sites/default/files/sayt4.jpg"/>
          <p:cNvPicPr>
            <a:picLocks noChangeAspect="1" noChangeArrowheads="1"/>
          </p:cNvPicPr>
          <p:nvPr/>
        </p:nvPicPr>
        <p:blipFill>
          <a:blip r:embed="rId12" cstate="print"/>
          <a:srcRect l="5876" r="5991"/>
          <a:stretch>
            <a:fillRect/>
          </a:stretch>
        </p:blipFill>
        <p:spPr bwMode="auto">
          <a:xfrm>
            <a:off x="2440360" y="480120"/>
            <a:ext cx="1440160" cy="187117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439510" y="3648473"/>
            <a:ext cx="1585026" cy="15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616824" y="552128"/>
            <a:ext cx="1512168" cy="21602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8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04856" y="408112"/>
            <a:ext cx="1080120" cy="1064992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9137104" y="840160"/>
            <a:ext cx="792088" cy="1202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16824" y="3432448"/>
            <a:ext cx="1584176" cy="2016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4176" y="5808712"/>
            <a:ext cx="1728191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30" descr="http://im7-tub-ru.yandex.net/i?id=286136649-04-72&amp;n=21"/>
          <p:cNvPicPr>
            <a:picLocks noChangeAspect="1" noChangeArrowheads="1"/>
          </p:cNvPicPr>
          <p:nvPr/>
        </p:nvPicPr>
        <p:blipFill>
          <a:blip r:embed="rId14" cstate="print"/>
          <a:srcRect t="3467" b="9852"/>
          <a:stretch>
            <a:fillRect/>
          </a:stretch>
        </p:blipFill>
        <p:spPr bwMode="auto">
          <a:xfrm rot="17421459">
            <a:off x="447466" y="6157016"/>
            <a:ext cx="1211189" cy="893918"/>
          </a:xfrm>
          <a:prstGeom prst="rect">
            <a:avLst/>
          </a:prstGeom>
          <a:noFill/>
        </p:spPr>
      </p:pic>
      <p:pic>
        <p:nvPicPr>
          <p:cNvPr id="30" name="Picture 30" descr="http://im7-tub-ru.yandex.net/i?id=286136649-04-72&amp;n=21"/>
          <p:cNvPicPr>
            <a:picLocks noChangeAspect="1" noChangeArrowheads="1"/>
          </p:cNvPicPr>
          <p:nvPr/>
        </p:nvPicPr>
        <p:blipFill>
          <a:blip r:embed="rId14" cstate="print"/>
          <a:srcRect t="3467" b="9852"/>
          <a:stretch>
            <a:fillRect/>
          </a:stretch>
        </p:blipFill>
        <p:spPr bwMode="auto">
          <a:xfrm rot="16477297">
            <a:off x="1702482" y="6083133"/>
            <a:ext cx="933061" cy="822007"/>
          </a:xfrm>
          <a:prstGeom prst="rect">
            <a:avLst/>
          </a:prstGeom>
          <a:noFill/>
        </p:spPr>
      </p:pic>
      <p:pic>
        <p:nvPicPr>
          <p:cNvPr id="31" name="Picture 6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7958906">
            <a:off x="1382711" y="6689957"/>
            <a:ext cx="504056" cy="511757"/>
          </a:xfrm>
          <a:prstGeom prst="rect">
            <a:avLst/>
          </a:prstGeom>
          <a:noFill/>
        </p:spPr>
      </p:pic>
      <p:sp>
        <p:nvSpPr>
          <p:cNvPr id="34" name="Скругленный прямоугольник 33"/>
          <p:cNvSpPr/>
          <p:nvPr/>
        </p:nvSpPr>
        <p:spPr>
          <a:xfrm rot="198860">
            <a:off x="8883496" y="4043846"/>
            <a:ext cx="1257865" cy="1227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0793289" y="624136"/>
            <a:ext cx="1656184" cy="1863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865296" y="336104"/>
            <a:ext cx="86409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3808512" y="8256984"/>
            <a:ext cx="115212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304456" y="5808712"/>
            <a:ext cx="23042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784176" y="840160"/>
            <a:ext cx="914400" cy="1346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84177" y="624136"/>
            <a:ext cx="6480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1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13" name="Picture 18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852653">
            <a:off x="7071549" y="1549535"/>
            <a:ext cx="1050916" cy="1087423"/>
          </a:xfrm>
          <a:prstGeom prst="rect">
            <a:avLst/>
          </a:prstGeom>
          <a:noFill/>
        </p:spPr>
      </p:pic>
      <p:sp>
        <p:nvSpPr>
          <p:cNvPr id="63" name="Овал 62"/>
          <p:cNvSpPr/>
          <p:nvPr/>
        </p:nvSpPr>
        <p:spPr>
          <a:xfrm>
            <a:off x="4960640" y="696144"/>
            <a:ext cx="914400" cy="16344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104655" y="696144"/>
            <a:ext cx="7920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00B050"/>
                </a:solidFill>
              </a:rPr>
              <a:t>2</a:t>
            </a:r>
            <a:endParaRPr lang="ru-RU" sz="8800" b="1" dirty="0">
              <a:solidFill>
                <a:srgbClr val="00B050"/>
              </a:solidFill>
            </a:endParaRPr>
          </a:p>
        </p:txBody>
      </p:sp>
      <p:pic>
        <p:nvPicPr>
          <p:cNvPr id="15" name="Picture 16" descr="http://www.rsn-msk.ru/files/news/news_1326459287.jpg"/>
          <p:cNvPicPr>
            <a:picLocks noChangeAspect="1" noChangeArrowheads="1"/>
          </p:cNvPicPr>
          <p:nvPr/>
        </p:nvPicPr>
        <p:blipFill>
          <a:blip r:embed="rId17" cstate="print"/>
          <a:srcRect t="10266"/>
          <a:stretch>
            <a:fillRect/>
          </a:stretch>
        </p:blipFill>
        <p:spPr bwMode="auto">
          <a:xfrm rot="228552">
            <a:off x="10746336" y="906207"/>
            <a:ext cx="1706892" cy="1138518"/>
          </a:xfrm>
          <a:prstGeom prst="rect">
            <a:avLst/>
          </a:prstGeom>
          <a:noFill/>
        </p:spPr>
      </p:pic>
      <p:sp>
        <p:nvSpPr>
          <p:cNvPr id="65" name="Прямоугольник 64"/>
          <p:cNvSpPr/>
          <p:nvPr/>
        </p:nvSpPr>
        <p:spPr>
          <a:xfrm>
            <a:off x="9281120" y="696144"/>
            <a:ext cx="936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3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17" name="Picture 20" descr="http://data.kontrakty.ua/cache/www/450,0/images/stories/fotos/2010/anna/jabloki.gif"/>
          <p:cNvPicPr>
            <a:picLocks noChangeAspect="1" noChangeArrowheads="1"/>
          </p:cNvPicPr>
          <p:nvPr/>
        </p:nvPicPr>
        <p:blipFill>
          <a:blip r:embed="rId18" cstate="print"/>
          <a:srcRect t="5040" b="4241"/>
          <a:stretch>
            <a:fillRect/>
          </a:stretch>
        </p:blipFill>
        <p:spPr bwMode="auto">
          <a:xfrm>
            <a:off x="2512368" y="3504456"/>
            <a:ext cx="1512168" cy="1728192"/>
          </a:xfrm>
          <a:prstGeom prst="rect">
            <a:avLst/>
          </a:prstGeom>
          <a:noFill/>
        </p:spPr>
      </p:pic>
      <p:sp>
        <p:nvSpPr>
          <p:cNvPr id="67" name="Овал 66"/>
          <p:cNvSpPr/>
          <p:nvPr/>
        </p:nvSpPr>
        <p:spPr>
          <a:xfrm>
            <a:off x="856184" y="3720480"/>
            <a:ext cx="936104" cy="14904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928192" y="3648472"/>
            <a:ext cx="8640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5</a:t>
            </a:r>
            <a:endParaRPr lang="ru-RU" sz="88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16" name="Picture 34" descr="http://sr.photos3.fotosearch.com/bthumb/CSP/CSP595/k5953485.jpg"/>
          <p:cNvPicPr>
            <a:picLocks noChangeAspect="1" noChangeArrowheads="1"/>
          </p:cNvPicPr>
          <p:nvPr/>
        </p:nvPicPr>
        <p:blipFill>
          <a:blip r:embed="rId19" cstate="print"/>
          <a:srcRect t="13341" b="15507"/>
          <a:stretch>
            <a:fillRect/>
          </a:stretch>
        </p:blipFill>
        <p:spPr bwMode="auto">
          <a:xfrm>
            <a:off x="6544816" y="3576464"/>
            <a:ext cx="1512168" cy="1656184"/>
          </a:xfrm>
          <a:prstGeom prst="rect">
            <a:avLst/>
          </a:prstGeom>
          <a:noFill/>
        </p:spPr>
      </p:pic>
      <p:sp>
        <p:nvSpPr>
          <p:cNvPr id="69" name="Овал 68"/>
          <p:cNvSpPr/>
          <p:nvPr/>
        </p:nvSpPr>
        <p:spPr>
          <a:xfrm>
            <a:off x="5176664" y="4296544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4816624" y="3648472"/>
            <a:ext cx="914400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4960640" y="3576464"/>
            <a:ext cx="8640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4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10721280" y="3576464"/>
            <a:ext cx="158417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" name="Picture 28" descr="http://www.miromart.ru/upload/iblock/05e/05e2be4ec6864c7f91b304714ab87d71.gif"/>
          <p:cNvPicPr>
            <a:picLocks noChangeAspect="1" noChangeArrowheads="1"/>
          </p:cNvPicPr>
          <p:nvPr/>
        </p:nvPicPr>
        <p:blipFill>
          <a:blip r:embed="rId20" cstate="print"/>
          <a:srcRect l="7560" r="9281" b="8760"/>
          <a:stretch>
            <a:fillRect/>
          </a:stretch>
        </p:blipFill>
        <p:spPr bwMode="auto">
          <a:xfrm flipH="1">
            <a:off x="10793288" y="3360440"/>
            <a:ext cx="1004158" cy="999131"/>
          </a:xfrm>
          <a:prstGeom prst="rect">
            <a:avLst/>
          </a:prstGeom>
          <a:noFill/>
        </p:spPr>
      </p:pic>
      <p:pic>
        <p:nvPicPr>
          <p:cNvPr id="27" name="Picture 28" descr="http://www.miromart.ru/upload/iblock/05e/05e2be4ec6864c7f91b304714ab87d71.gif"/>
          <p:cNvPicPr>
            <a:picLocks noChangeAspect="1" noChangeArrowheads="1"/>
          </p:cNvPicPr>
          <p:nvPr/>
        </p:nvPicPr>
        <p:blipFill>
          <a:blip r:embed="rId20" cstate="print"/>
          <a:srcRect l="7560" r="9281" b="8760"/>
          <a:stretch>
            <a:fillRect/>
          </a:stretch>
        </p:blipFill>
        <p:spPr bwMode="auto">
          <a:xfrm flipH="1">
            <a:off x="11196237" y="4368552"/>
            <a:ext cx="1181226" cy="1224136"/>
          </a:xfrm>
          <a:prstGeom prst="rect">
            <a:avLst/>
          </a:prstGeom>
          <a:noFill/>
        </p:spPr>
      </p:pic>
      <p:sp>
        <p:nvSpPr>
          <p:cNvPr id="72" name="Прямоугольник 71"/>
          <p:cNvSpPr/>
          <p:nvPr/>
        </p:nvSpPr>
        <p:spPr>
          <a:xfrm>
            <a:off x="9209112" y="3720480"/>
            <a:ext cx="936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6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1000200" y="8256984"/>
            <a:ext cx="1152128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 rot="16200000">
            <a:off x="1093006" y="7821741"/>
            <a:ext cx="720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7</a:t>
            </a:r>
            <a:endParaRPr lang="ru-RU" sz="8800" b="1" dirty="0">
              <a:solidFill>
                <a:srgbClr val="FFFF00"/>
              </a:solidFill>
            </a:endParaRPr>
          </a:p>
        </p:txBody>
      </p:sp>
      <p:pic>
        <p:nvPicPr>
          <p:cNvPr id="33" name="Picture 10" descr="http://www.faql.ru/wp-content/uploads/2011/06/1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6029356">
            <a:off x="3694124" y="6052868"/>
            <a:ext cx="1316698" cy="1383696"/>
          </a:xfrm>
          <a:prstGeom prst="rect">
            <a:avLst/>
          </a:prstGeom>
          <a:noFill/>
        </p:spPr>
      </p:pic>
      <p:sp>
        <p:nvSpPr>
          <p:cNvPr id="76" name="Прямоугольник 75"/>
          <p:cNvSpPr/>
          <p:nvPr/>
        </p:nvSpPr>
        <p:spPr>
          <a:xfrm rot="16200000">
            <a:off x="3962066" y="7749732"/>
            <a:ext cx="8640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8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6112768" y="5808712"/>
            <a:ext cx="2232248" cy="16561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2" descr="http://www.lenagold.ru/fon/but/geltjablcl01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353035">
            <a:off x="6507818" y="5920640"/>
            <a:ext cx="1510669" cy="1582606"/>
          </a:xfrm>
          <a:prstGeom prst="rect">
            <a:avLst/>
          </a:prstGeom>
          <a:noFill/>
        </p:spPr>
      </p:pic>
      <p:sp>
        <p:nvSpPr>
          <p:cNvPr id="78" name="Овал 77"/>
          <p:cNvSpPr/>
          <p:nvPr/>
        </p:nvSpPr>
        <p:spPr>
          <a:xfrm>
            <a:off x="6760840" y="832899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 rot="16200000">
            <a:off x="6665371" y="7713728"/>
            <a:ext cx="9361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9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80" name="Овал 79"/>
          <p:cNvSpPr/>
          <p:nvPr/>
        </p:nvSpPr>
        <p:spPr>
          <a:xfrm flipH="1" flipV="1">
            <a:off x="10793288" y="6240760"/>
            <a:ext cx="1656184" cy="1944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8993088" y="6240760"/>
            <a:ext cx="1130424" cy="180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9065096" y="6384776"/>
            <a:ext cx="180020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00B050"/>
                </a:solidFill>
              </a:rPr>
              <a:t>10</a:t>
            </a:r>
            <a:endParaRPr lang="ru-RU" sz="8800" b="1" dirty="0">
              <a:solidFill>
                <a:srgbClr val="00B050"/>
              </a:solidFill>
            </a:endParaRPr>
          </a:p>
        </p:txBody>
      </p:sp>
      <p:pic>
        <p:nvPicPr>
          <p:cNvPr id="39" name="Picture 52" descr="http://im1-tub-ru.yandex.net/i?id=407300536-26-72&amp;n=2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153328" y="6096744"/>
            <a:ext cx="1228998" cy="1077851"/>
          </a:xfrm>
          <a:prstGeom prst="rect">
            <a:avLst/>
          </a:prstGeom>
          <a:noFill/>
        </p:spPr>
      </p:pic>
      <p:pic>
        <p:nvPicPr>
          <p:cNvPr id="38" name="Picture 52" descr="http://im1-tub-ru.yandex.net/i?id=407300536-26-72&amp;n=2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flipH="1">
            <a:off x="11441360" y="7248872"/>
            <a:ext cx="1008112" cy="936104"/>
          </a:xfrm>
          <a:prstGeom prst="rect">
            <a:avLst/>
          </a:prstGeom>
          <a:noFill/>
        </p:spPr>
      </p:pic>
      <p:pic>
        <p:nvPicPr>
          <p:cNvPr id="37" name="Picture 52" descr="http://im1-tub-ru.yandex.net/i?id=407300536-26-72&amp;n=2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10687154" y="7210990"/>
            <a:ext cx="878291" cy="666024"/>
          </a:xfrm>
          <a:prstGeom prst="rect">
            <a:avLst/>
          </a:prstGeom>
          <a:noFill/>
        </p:spPr>
      </p:pic>
      <p:pic>
        <p:nvPicPr>
          <p:cNvPr id="40" name="Picture 18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1330092">
            <a:off x="11329469" y="7051776"/>
            <a:ext cx="404714" cy="411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59313" r="90731" b="12049"/>
          <a:stretch>
            <a:fillRect/>
          </a:stretch>
        </p:blipFill>
        <p:spPr bwMode="auto">
          <a:xfrm>
            <a:off x="2944416" y="336104"/>
            <a:ext cx="89254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5219" r="68294" b="66143"/>
          <a:stretch>
            <a:fillRect/>
          </a:stretch>
        </p:blipFill>
        <p:spPr bwMode="auto">
          <a:xfrm>
            <a:off x="3952528" y="264096"/>
            <a:ext cx="14114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48073"/>
          <a:ext cx="12801600" cy="11479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0240"/>
                <a:gridCol w="1224136"/>
                <a:gridCol w="1368152"/>
                <a:gridCol w="1368152"/>
                <a:gridCol w="1152128"/>
                <a:gridCol w="1224136"/>
                <a:gridCol w="2160240"/>
                <a:gridCol w="2944416"/>
              </a:tblGrid>
              <a:tr h="37444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799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44216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56384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799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34276">
                <a:tc gridSpan="8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35843" r="58370" b="8597"/>
          <a:stretch>
            <a:fillRect/>
          </a:stretch>
        </p:blipFill>
        <p:spPr bwMode="auto">
          <a:xfrm>
            <a:off x="0" y="264096"/>
            <a:ext cx="1245243" cy="34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1" t="35267" r="10211" b="8526"/>
          <a:stretch>
            <a:fillRect/>
          </a:stretch>
        </p:blipFill>
        <p:spPr bwMode="auto">
          <a:xfrm>
            <a:off x="1504256" y="264096"/>
            <a:ext cx="983567" cy="34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7" t="8063" r="33882" b="55267"/>
          <a:stretch>
            <a:fillRect/>
          </a:stretch>
        </p:blipFill>
        <p:spPr bwMode="auto">
          <a:xfrm>
            <a:off x="5392688" y="1128192"/>
            <a:ext cx="1080120" cy="218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8" t="68859" r="4527" b="7276"/>
          <a:stretch>
            <a:fillRect/>
          </a:stretch>
        </p:blipFill>
        <p:spPr bwMode="auto">
          <a:xfrm>
            <a:off x="6544816" y="1056184"/>
            <a:ext cx="1008913" cy="25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4" descr="http://img-fotki.yandex.ru/get/6308/22353002.13/0_6fb1b_5106e868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20480"/>
            <a:ext cx="1512168" cy="1512168"/>
          </a:xfrm>
          <a:prstGeom prst="rect">
            <a:avLst/>
          </a:prstGeom>
          <a:noFill/>
        </p:spPr>
      </p:pic>
      <p:pic>
        <p:nvPicPr>
          <p:cNvPr id="13" name="Picture 24" descr="http://likonsta.ucoz.ru/RAZNOE/KLIPART/0_534b0_bc5fa8f6_XL.png"/>
          <p:cNvPicPr>
            <a:picLocks noChangeAspect="1" noChangeArrowheads="1"/>
          </p:cNvPicPr>
          <p:nvPr/>
        </p:nvPicPr>
        <p:blipFill>
          <a:blip r:embed="rId6" cstate="print"/>
          <a:srcRect l="5585" t="11594" r="3594" b="2899"/>
          <a:stretch>
            <a:fillRect/>
          </a:stretch>
        </p:blipFill>
        <p:spPr bwMode="auto">
          <a:xfrm rot="358016">
            <a:off x="3043489" y="4157475"/>
            <a:ext cx="1584176" cy="1988647"/>
          </a:xfrm>
          <a:prstGeom prst="rect">
            <a:avLst/>
          </a:prstGeom>
          <a:noFill/>
        </p:spPr>
      </p:pic>
      <p:pic>
        <p:nvPicPr>
          <p:cNvPr id="2050" name="Picture 2" descr="C:\Users\люба\Downloads\0_64ebf_fb070195_L.png"/>
          <p:cNvPicPr>
            <a:picLocks noChangeAspect="1" noChangeArrowheads="1"/>
          </p:cNvPicPr>
          <p:nvPr/>
        </p:nvPicPr>
        <p:blipFill>
          <a:blip r:embed="rId7" cstate="print"/>
          <a:srcRect r="16667" b="2439"/>
          <a:stretch>
            <a:fillRect/>
          </a:stretch>
        </p:blipFill>
        <p:spPr bwMode="auto">
          <a:xfrm>
            <a:off x="2656384" y="6384776"/>
            <a:ext cx="2520280" cy="2808312"/>
          </a:xfrm>
          <a:prstGeom prst="rect">
            <a:avLst/>
          </a:prstGeom>
          <a:noFill/>
        </p:spPr>
      </p:pic>
      <p:pic>
        <p:nvPicPr>
          <p:cNvPr id="2051" name="Picture 3" descr="C:\Users\люба\Downloads\0_6a778_b773de3f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2688" y="6456784"/>
            <a:ext cx="2089556" cy="2592288"/>
          </a:xfrm>
          <a:prstGeom prst="rect">
            <a:avLst/>
          </a:prstGeom>
          <a:noFill/>
        </p:spPr>
      </p:pic>
      <p:pic>
        <p:nvPicPr>
          <p:cNvPr id="14" name="Picture 8" descr="http://im0-tub-ru.yandex.net/i?id=650325002-12-72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2688" y="4934114"/>
            <a:ext cx="1512168" cy="1378653"/>
          </a:xfrm>
          <a:prstGeom prst="rect">
            <a:avLst/>
          </a:prstGeom>
          <a:noFill/>
        </p:spPr>
      </p:pic>
      <p:pic>
        <p:nvPicPr>
          <p:cNvPr id="15" name="Picture 6" descr="http://gulyai.ru/uploads/posts/2013-03/1362826144_aphxtmml0s23wg1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76864" y="4800600"/>
            <a:ext cx="1440160" cy="1462163"/>
          </a:xfrm>
          <a:prstGeom prst="rect">
            <a:avLst/>
          </a:prstGeom>
          <a:noFill/>
        </p:spPr>
      </p:pic>
      <p:pic>
        <p:nvPicPr>
          <p:cNvPr id="16" name="Picture 8" descr="http://invest-trend.ru/data/parfum/kupit-kapustu/12.jpg"/>
          <p:cNvPicPr>
            <a:picLocks noChangeAspect="1" noChangeArrowheads="1"/>
          </p:cNvPicPr>
          <p:nvPr/>
        </p:nvPicPr>
        <p:blipFill>
          <a:blip r:embed="rId11" cstate="print"/>
          <a:srcRect l="15120" t="18900" r="16841" b="18101"/>
          <a:stretch>
            <a:fillRect/>
          </a:stretch>
        </p:blipFill>
        <p:spPr bwMode="auto">
          <a:xfrm rot="16200000">
            <a:off x="11137068" y="2224572"/>
            <a:ext cx="1544689" cy="1368152"/>
          </a:xfrm>
          <a:prstGeom prst="rect">
            <a:avLst/>
          </a:prstGeom>
          <a:noFill/>
        </p:spPr>
      </p:pic>
      <p:pic>
        <p:nvPicPr>
          <p:cNvPr id="17" name="Picture 6" descr="http://img1.liveinternet.ru/images/attach/c/0/35/582/35582342_4luk.jpg"/>
          <p:cNvPicPr>
            <a:picLocks noChangeAspect="1" noChangeArrowheads="1"/>
          </p:cNvPicPr>
          <p:nvPr/>
        </p:nvPicPr>
        <p:blipFill>
          <a:blip r:embed="rId12" cstate="print"/>
          <a:srcRect l="13341"/>
          <a:stretch>
            <a:fillRect/>
          </a:stretch>
        </p:blipFill>
        <p:spPr bwMode="auto">
          <a:xfrm>
            <a:off x="7768952" y="192088"/>
            <a:ext cx="1080120" cy="1152128"/>
          </a:xfrm>
          <a:prstGeom prst="rect">
            <a:avLst/>
          </a:prstGeom>
          <a:noFill/>
        </p:spPr>
      </p:pic>
      <p:pic>
        <p:nvPicPr>
          <p:cNvPr id="18" name="Picture 33" descr="http://korporacia.ru/sites/default/files/imagecache/product_full/catalog/produkty-pitaniya/ovoshchi/morkov-molodaya/morkov_molodaya.jpg"/>
          <p:cNvPicPr>
            <a:picLocks noChangeAspect="1" noChangeArrowheads="1"/>
          </p:cNvPicPr>
          <p:nvPr/>
        </p:nvPicPr>
        <p:blipFill>
          <a:blip r:embed="rId13" cstate="print"/>
          <a:srcRect l="3266" t="18618" r="3601" b="16994"/>
          <a:stretch>
            <a:fillRect/>
          </a:stretch>
        </p:blipFill>
        <p:spPr bwMode="auto">
          <a:xfrm rot="3911471">
            <a:off x="8201340" y="4572713"/>
            <a:ext cx="1835335" cy="1174298"/>
          </a:xfrm>
          <a:prstGeom prst="rect">
            <a:avLst/>
          </a:prstGeom>
          <a:noFill/>
        </p:spPr>
      </p:pic>
      <p:pic>
        <p:nvPicPr>
          <p:cNvPr id="19" name="Picture 27" descr="http://i048.radikal.ru/1012/72/f1a5dfe2341c.jpg"/>
          <p:cNvPicPr>
            <a:picLocks noChangeAspect="1" noChangeArrowheads="1"/>
          </p:cNvPicPr>
          <p:nvPr/>
        </p:nvPicPr>
        <p:blipFill>
          <a:blip r:embed="rId14" cstate="print"/>
          <a:srcRect l="22455" t="5303" r="22754" b="24702"/>
          <a:stretch>
            <a:fillRect/>
          </a:stretch>
        </p:blipFill>
        <p:spPr bwMode="auto">
          <a:xfrm>
            <a:off x="11153328" y="336104"/>
            <a:ext cx="1440160" cy="1613098"/>
          </a:xfrm>
          <a:prstGeom prst="rect">
            <a:avLst/>
          </a:prstGeom>
          <a:noFill/>
        </p:spPr>
      </p:pic>
      <p:pic>
        <p:nvPicPr>
          <p:cNvPr id="20" name="Picture 25" descr="http://kita.com.ua/uploads/tiny_mce/loadimg/th_97e197b93daea72d422d85863882e7e0.jpg?hash=58"/>
          <p:cNvPicPr>
            <a:picLocks noChangeAspect="1" noChangeArrowheads="1"/>
          </p:cNvPicPr>
          <p:nvPr/>
        </p:nvPicPr>
        <p:blipFill>
          <a:blip r:embed="rId15" cstate="print"/>
          <a:srcRect l="5402" t="11486" r="7077" b="8326"/>
          <a:stretch>
            <a:fillRect/>
          </a:stretch>
        </p:blipFill>
        <p:spPr bwMode="auto">
          <a:xfrm rot="19326326">
            <a:off x="8741575" y="572419"/>
            <a:ext cx="1009821" cy="700057"/>
          </a:xfrm>
          <a:prstGeom prst="rect">
            <a:avLst/>
          </a:prstGeom>
          <a:noFill/>
        </p:spPr>
      </p:pic>
      <p:pic>
        <p:nvPicPr>
          <p:cNvPr id="21" name="Picture 19" descr="http://www.v3wall.com/wallpaper/medium/1005/medium_20100526124447191530.jpg"/>
          <p:cNvPicPr>
            <a:picLocks noChangeAspect="1" noChangeArrowheads="1"/>
          </p:cNvPicPr>
          <p:nvPr/>
        </p:nvPicPr>
        <p:blipFill>
          <a:blip r:embed="rId16" cstate="print"/>
          <a:srcRect l="4928" t="5476" r="2268" b="12391"/>
          <a:stretch>
            <a:fillRect/>
          </a:stretch>
        </p:blipFill>
        <p:spPr bwMode="auto">
          <a:xfrm>
            <a:off x="7912968" y="2064296"/>
            <a:ext cx="1742088" cy="1488650"/>
          </a:xfrm>
          <a:prstGeom prst="rect">
            <a:avLst/>
          </a:prstGeom>
          <a:noFill/>
        </p:spPr>
      </p:pic>
      <p:pic>
        <p:nvPicPr>
          <p:cNvPr id="22" name="Picture 29" descr="http://stalker.petrovka.ua/thumbs/92702----.jpg"/>
          <p:cNvPicPr>
            <a:picLocks noChangeAspect="1" noChangeArrowheads="1"/>
          </p:cNvPicPr>
          <p:nvPr/>
        </p:nvPicPr>
        <p:blipFill>
          <a:blip r:embed="rId17" cstate="print"/>
          <a:srcRect l="27376" t="7013" r="31562" b="26123"/>
          <a:stretch>
            <a:fillRect/>
          </a:stretch>
        </p:blipFill>
        <p:spPr bwMode="auto">
          <a:xfrm>
            <a:off x="10001200" y="336104"/>
            <a:ext cx="792088" cy="949548"/>
          </a:xfrm>
          <a:prstGeom prst="rect">
            <a:avLst/>
          </a:prstGeom>
          <a:noFill/>
        </p:spPr>
      </p:pic>
      <p:pic>
        <p:nvPicPr>
          <p:cNvPr id="23" name="Picture 4" descr="http://i.allday2.com/30/26/14/1359330525_ml220061.jpg"/>
          <p:cNvPicPr>
            <a:picLocks noChangeAspect="1" noChangeArrowheads="1"/>
          </p:cNvPicPr>
          <p:nvPr/>
        </p:nvPicPr>
        <p:blipFill>
          <a:blip r:embed="rId18" cstate="print"/>
          <a:srcRect l="15120" t="18900" r="7603" b="16841"/>
          <a:stretch>
            <a:fillRect/>
          </a:stretch>
        </p:blipFill>
        <p:spPr bwMode="auto">
          <a:xfrm rot="16200000">
            <a:off x="9518130" y="1971301"/>
            <a:ext cx="2172764" cy="1350637"/>
          </a:xfrm>
          <a:prstGeom prst="rect">
            <a:avLst/>
          </a:prstGeom>
          <a:noFill/>
        </p:spPr>
      </p:pic>
      <p:sp>
        <p:nvSpPr>
          <p:cNvPr id="24" name="Куб 23"/>
          <p:cNvSpPr/>
          <p:nvPr/>
        </p:nvSpPr>
        <p:spPr>
          <a:xfrm>
            <a:off x="1648272" y="5376664"/>
            <a:ext cx="720080" cy="648072"/>
          </a:xfrm>
          <a:prstGeom prst="cub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1648273" y="4512568"/>
            <a:ext cx="792088" cy="719209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0" descr="http://img-fotki.yandex.ru/get/5109/60637665.243/0_88b93_bece505e_X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2128" y="6888832"/>
            <a:ext cx="1477817" cy="2101573"/>
          </a:xfrm>
          <a:prstGeom prst="rect">
            <a:avLst/>
          </a:prstGeom>
          <a:noFill/>
        </p:spPr>
      </p:pic>
      <p:pic>
        <p:nvPicPr>
          <p:cNvPr id="27" name="Picture 26" descr="http://img-fotki.yandex.ru/get/5210/cadi-1986.666/0_85fb4_b3f787c8_XL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009312" y="6960840"/>
            <a:ext cx="1487325" cy="1944216"/>
          </a:xfrm>
          <a:prstGeom prst="rect">
            <a:avLst/>
          </a:prstGeom>
          <a:noFill/>
        </p:spPr>
      </p:pic>
      <p:pic>
        <p:nvPicPr>
          <p:cNvPr id="28" name="Picture 24" descr="http://s017.radikal.ru/i407/1202/c5/f2f714d36fb4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931763">
            <a:off x="10263535" y="4118319"/>
            <a:ext cx="1656184" cy="2185507"/>
          </a:xfrm>
          <a:prstGeom prst="rect">
            <a:avLst/>
          </a:prstGeom>
          <a:noFill/>
        </p:spPr>
      </p:pic>
      <p:pic>
        <p:nvPicPr>
          <p:cNvPr id="1026" name="Picture 2" descr="C:\Users\люба\Downloads\106491098_0_64e8c_67dfd4be_Ljpg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425136" y="6888832"/>
            <a:ext cx="1373556" cy="2166492"/>
          </a:xfrm>
          <a:prstGeom prst="rect">
            <a:avLst/>
          </a:prstGeom>
          <a:noFill/>
        </p:spPr>
      </p:pic>
      <p:pic>
        <p:nvPicPr>
          <p:cNvPr id="1027" name="Picture 3" descr="C:\Users\люба\Downloads\0_8fce0_33ffc277_XL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696944" y="6816824"/>
            <a:ext cx="158417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96145" y="408113"/>
          <a:ext cx="11737305" cy="81369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5"/>
                <a:gridCol w="4032448"/>
                <a:gridCol w="2448272"/>
                <a:gridCol w="2232250"/>
              </a:tblGrid>
              <a:tr h="31683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68552"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0" descr="http://img1.liveinternet.ru/images/attach/c/3/76/249/76249711_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080" y="4584576"/>
            <a:ext cx="3108872" cy="3816424"/>
          </a:xfrm>
          <a:prstGeom prst="rect">
            <a:avLst/>
          </a:prstGeom>
          <a:noFill/>
        </p:spPr>
      </p:pic>
      <p:pic>
        <p:nvPicPr>
          <p:cNvPr id="14" name="Picture 36" descr="http://img-fotki.yandex.ru/get/5111/36014149.c4/0_7123f_89d7c15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45894">
            <a:off x="4916468" y="5069511"/>
            <a:ext cx="3797778" cy="2724906"/>
          </a:xfrm>
          <a:prstGeom prst="rect">
            <a:avLst/>
          </a:prstGeom>
          <a:noFill/>
        </p:spPr>
      </p:pic>
      <p:pic>
        <p:nvPicPr>
          <p:cNvPr id="15" name="Picture 2" descr="http://img-fotki.yandex.ru/get/6210/36014149.a3/0_6e566_94935f28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8377">
            <a:off x="442592" y="4432548"/>
            <a:ext cx="4617275" cy="3977545"/>
          </a:xfrm>
          <a:prstGeom prst="rect">
            <a:avLst/>
          </a:prstGeom>
          <a:noFill/>
        </p:spPr>
      </p:pic>
      <p:pic>
        <p:nvPicPr>
          <p:cNvPr id="16" name="Picture 30" descr="http://img-fotki.yandex.ru/get/6622/66124276.ca/0_845f9_95522491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7148">
            <a:off x="10441629" y="1025432"/>
            <a:ext cx="1567614" cy="2016224"/>
          </a:xfrm>
          <a:prstGeom prst="rect">
            <a:avLst/>
          </a:prstGeom>
          <a:noFill/>
        </p:spPr>
      </p:pic>
      <p:sp>
        <p:nvSpPr>
          <p:cNvPr id="19" name="Куб 18"/>
          <p:cNvSpPr/>
          <p:nvPr/>
        </p:nvSpPr>
        <p:spPr>
          <a:xfrm>
            <a:off x="5464696" y="1128192"/>
            <a:ext cx="1152128" cy="1008112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5896744" y="1632248"/>
            <a:ext cx="1080120" cy="1080120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уб 21"/>
          <p:cNvSpPr/>
          <p:nvPr/>
        </p:nvSpPr>
        <p:spPr>
          <a:xfrm>
            <a:off x="4672608" y="1488232"/>
            <a:ext cx="1080120" cy="1008112"/>
          </a:xfrm>
          <a:prstGeom prst="cub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5176664" y="2136304"/>
            <a:ext cx="936104" cy="864096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уб 22"/>
          <p:cNvSpPr/>
          <p:nvPr/>
        </p:nvSpPr>
        <p:spPr>
          <a:xfrm>
            <a:off x="4672608" y="2280320"/>
            <a:ext cx="720080" cy="648072"/>
          </a:xfrm>
          <a:prstGeom prst="cub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люба\Downloads\78681126_0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184" y="492521"/>
            <a:ext cx="2448272" cy="3123822"/>
          </a:xfrm>
          <a:prstGeom prst="rect">
            <a:avLst/>
          </a:prstGeom>
          <a:noFill/>
        </p:spPr>
      </p:pic>
      <p:pic>
        <p:nvPicPr>
          <p:cNvPr id="1028" name="Picture 4" descr="C:\Users\люба\Downloads\67461714_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944" y="1056184"/>
            <a:ext cx="2232248" cy="2238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2328" y="264096"/>
            <a:ext cx="849694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КЛЮЧЕВЫЕ ПОЛОЖЕНИЯ</a:t>
            </a:r>
          </a:p>
          <a:p>
            <a:pPr lvl="0" indent="449263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 из актуальных проблем в системе образования – это вопрос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овладения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вторым языком. Научиться говорить на татарском языке –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     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только выучить слова и выражения, но и научиться жить в другом культурном пространстве.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другого языка – это и знакомство с другой культурой,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праздниками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обычаями другого народа, сказками, детскими играми и фольклором. </a:t>
            </a:r>
            <a:b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Язык является самым сильным инструментом сохранения и развития нашего наследия.  Владение двумя государственными языками необходимо для успешной учебы, интеллектуального и личностного становления детей дошкольного возраста.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Свои чувства и переживания наиболее полно дети выражают через игру.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 эффективной  и доступной формой деятельности при обучении детей татарской устной речи. Поэтому через игру дети легко и естественно усваивают язык.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Использование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игровых методик, наглядности помогают поддерживать интерес детей к обучению второму языку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закреплению слов в соответствии с лексическим минимумом УМК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инновационной технологии авторским коллективом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педагогов МБДОУ «Детский сад «Радуга» (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Миннегалиева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А.И., Гончарова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А.Ф., Л.Р.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Габидуллина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Л.А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Тулынина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разработан  инновационный продукт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«УЕНХАН</a:t>
            </a:r>
            <a:r>
              <a:rPr lang="tt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Ә-ИГРОТЕКА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состоящий из серий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 и игровых упражнений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образовательным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областям с целью  закрепления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 в соответствии с лексическим минимумом УМК.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6184" y="192088"/>
            <a:ext cx="9865096" cy="854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t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2200" b="1" dirty="0" smtClean="0">
                <a:latin typeface="Times New Roman" pitchFamily="18" charset="0"/>
                <a:cs typeface="Times New Roman" pitchFamily="18" charset="0"/>
              </a:rPr>
              <a:t>ДАВАЙТЕ ЗНАКОМИТЬСЯ</a:t>
            </a:r>
          </a:p>
          <a:p>
            <a:pPr algn="ctr"/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для детей  4-5 лет 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. Формировать умение детей отвечать на вопросы “Кто это? - Бу кем?”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у детей диалогическую и монологическую речь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активизация словаря: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Әти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, әни, әби, бабай, апа, абый, кыз, малай</a:t>
            </a:r>
            <a:br>
              <a:rPr lang="tt-RU" sz="2000" dirty="0">
                <a:latin typeface="Times New Roman" pitchFamily="18" charset="0"/>
                <a:cs typeface="Times New Roman" pitchFamily="18" charset="0"/>
              </a:rPr>
            </a:b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3.Вызывать 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интерес к татарскому языку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t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i="1" dirty="0" smtClean="0">
                <a:latin typeface="Times New Roman" pitchFamily="18" charset="0"/>
                <a:cs typeface="Times New Roman" pitchFamily="18" charset="0"/>
              </a:rPr>
              <a:t>Диалог </a:t>
            </a:r>
            <a:r>
              <a:rPr lang="tt-RU" sz="2000" i="1" dirty="0">
                <a:latin typeface="Times New Roman" pitchFamily="18" charset="0"/>
                <a:cs typeface="Times New Roman" pitchFamily="18" charset="0"/>
              </a:rPr>
              <a:t>между воспитателем и детьми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Воспитатель :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- Бу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кем?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Ребенок :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- Әни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, (бабай, әби, әти, кыз,  малай).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		    </a:t>
            </a:r>
            <a:r>
              <a:rPr lang="tt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tt-RU" sz="2200" b="1" dirty="0" smtClean="0">
                <a:latin typeface="Times New Roman" pitchFamily="18" charset="0"/>
                <a:cs typeface="Times New Roman" pitchFamily="18" charset="0"/>
              </a:rPr>
              <a:t>ПРИГЛАСИ  В ДОМ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		                           Игра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для детей  4-5 лет </a:t>
            </a:r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1.Познакомить детей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новыми словами, активизировать их в речи.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2.Вводить в активную речь слова,  обозначающие действия.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3.Воспитывать любовь и уважение к членам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семьи.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t-RU" sz="2000" i="1" dirty="0" smtClean="0">
                <a:latin typeface="Times New Roman" pitchFamily="18" charset="0"/>
                <a:cs typeface="Times New Roman" pitchFamily="18" charset="0"/>
              </a:rPr>
              <a:t>Ход </a:t>
            </a:r>
            <a:r>
              <a:rPr lang="tt-RU" sz="2000" i="1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: ребенок показывает карточку с изображением одного из членов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	семьи,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и приглашает его в дом.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Речевой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образец: “Әни, кил монда”. “Әти, кил монда”.  “Бабай, кил монда”. </a:t>
            </a:r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Әби, кил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	монда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Кыз, 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кил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монда”. “Малай, кил монда”. </a:t>
            </a:r>
            <a:r>
              <a:rPr lang="ru-RU" sz="2800" dirty="0"/>
              <a:t/>
            </a:r>
            <a:br>
              <a:rPr lang="ru-RU" sz="28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35843" r="58370" b="8597"/>
          <a:stretch>
            <a:fillRect/>
          </a:stretch>
        </p:blipFill>
        <p:spPr bwMode="auto">
          <a:xfrm>
            <a:off x="10433248" y="4152528"/>
            <a:ext cx="1224136" cy="34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dl.sptovarov.ru/uploads/purchases/32915/photo-U32915-P782684-T1384723162-N85469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400" y="1344216"/>
            <a:ext cx="7848872" cy="691276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7" t="8063" r="33882" b="55267"/>
          <a:stretch>
            <a:fillRect/>
          </a:stretch>
        </p:blipFill>
        <p:spPr bwMode="auto">
          <a:xfrm>
            <a:off x="2008312" y="1992288"/>
            <a:ext cx="1189248" cy="218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8" t="68859" r="4527" b="7276"/>
          <a:stretch>
            <a:fillRect/>
          </a:stretch>
        </p:blipFill>
        <p:spPr bwMode="auto">
          <a:xfrm>
            <a:off x="9425136" y="1920280"/>
            <a:ext cx="1152929" cy="25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5219" r="68294" b="66143"/>
          <a:stretch>
            <a:fillRect/>
          </a:stretch>
        </p:blipFill>
        <p:spPr bwMode="auto">
          <a:xfrm>
            <a:off x="784176" y="4224536"/>
            <a:ext cx="14114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59313" r="90731" b="12049"/>
          <a:stretch>
            <a:fillRect/>
          </a:stretch>
        </p:blipFill>
        <p:spPr bwMode="auto">
          <a:xfrm>
            <a:off x="2152328" y="4512568"/>
            <a:ext cx="89254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824736" y="429068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Моя семья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Минем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гаил</a:t>
            </a: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әм </a:t>
            </a:r>
            <a:endParaRPr kumimoji="0" lang="tt-RU" sz="3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1" t="35267" r="10211" b="8526"/>
          <a:stretch>
            <a:fillRect/>
          </a:stretch>
        </p:blipFill>
        <p:spPr bwMode="auto">
          <a:xfrm>
            <a:off x="11585376" y="4512568"/>
            <a:ext cx="1008112" cy="34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>
            <a:fillRect/>
          </a:stretch>
        </p:blipFill>
        <p:spPr bwMode="auto">
          <a:xfrm>
            <a:off x="0" y="19884"/>
            <a:ext cx="12801600" cy="938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120" y="212636"/>
            <a:ext cx="1080120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t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ЛЮБИМАЯ ИГРУШКА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4-5 лет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1.Формировать умение детей отвечать на вопросы: “Кто это? - Бу кем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?”</a:t>
            </a:r>
            <a:r>
              <a:rPr lang="tt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что? - Бу нәрсә?”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2.Участие детей в диалогах.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Обогащение и активизация словаря: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 кем? Бу нәрсә?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3.Вызвать у детей интерес к татарскому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языку.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2000" i="1" u="sng" dirty="0" smtClean="0">
                <a:latin typeface="Times New Roman" pitchFamily="18" charset="0"/>
                <a:cs typeface="Times New Roman" pitchFamily="18" charset="0"/>
              </a:rPr>
              <a:t>Диалог между воспитателем и детьми:</a:t>
            </a:r>
          </a:p>
          <a:p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-Бу нәрсә?   </a:t>
            </a:r>
          </a:p>
          <a:p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Ребенок: -Куян, аю , туп, курчак, машина, керпе.</a:t>
            </a:r>
            <a:r>
              <a:rPr lang="tt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tt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tt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ПОДАРКИ КО ДНЮ РОЖДЕНИЯ Маши </a:t>
            </a:r>
            <a:r>
              <a:rPr lang="tt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Медведя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5-6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1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Закрепить названия игрушек.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2.Согласоват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 существительные с прилагательными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“Бу нәрсә? -  Это что?” “ Нинди? – Какой?”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3. Воспитывать выразительность речи.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tt-RU" sz="20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Диалог </a:t>
            </a:r>
            <a:r>
              <a:rPr lang="tt-RU" sz="2000" i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 воспитателем и детьми, между </a:t>
            </a:r>
            <a:r>
              <a:rPr lang="tt-RU" sz="20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детьми.</a:t>
            </a:r>
            <a:endParaRPr 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Саша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tt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нәрсә?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Даша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Курчак.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Саша:</a:t>
            </a:r>
            <a:r>
              <a:rPr lang="tt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Курчак  нинди?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Даша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-Матур, зур(кечкенә), чиста. 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Вариант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</a:t>
            </a:r>
            <a:endParaRPr lang="tt-RU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Предложить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подарок Медведю большие игрушки,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Маше –маленькие.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Задачи: формировать умение детей сравнивать предметы по величине; 				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активизация словаря: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Зур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-большой,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кечкен</a:t>
            </a:r>
            <a:r>
              <a:rPr lang="tt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ә- маленький</a:t>
            </a:r>
            <a:endParaRPr lang="tt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rgbClr val="E5F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08512" y="408112"/>
            <a:ext cx="5461938" cy="497277"/>
          </a:xfrm>
          <a:prstGeom prst="rect">
            <a:avLst/>
          </a:prstGeom>
        </p:spPr>
        <p:txBody>
          <a:bodyPr wrap="square" lIns="111469" tIns="55734" rIns="111469" bIns="55734">
            <a:spAutoFit/>
          </a:bodyPr>
          <a:lstStyle/>
          <a:p>
            <a:r>
              <a:rPr lang="ru-RU" dirty="0" smtClean="0">
                <a:ln>
                  <a:solidFill>
                    <a:srgbClr val="CC66FF"/>
                  </a:solidFill>
                </a:ln>
                <a:solidFill>
                  <a:srgbClr val="0070C0"/>
                </a:solidFill>
              </a:rPr>
              <a:t> </a:t>
            </a:r>
            <a:endParaRPr lang="ru-RU" dirty="0">
              <a:ln>
                <a:solidFill>
                  <a:srgbClr val="CC66FF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44416" y="382781"/>
            <a:ext cx="74168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Моя любимая игрушка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Минем яраткан уенчыкларым</a:t>
            </a:r>
            <a:endParaRPr kumimoji="0" lang="tt-RU" sz="36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img-fotki.yandex.ru/get/6210/36014149.a3/0_6e566_94935f2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17358">
            <a:off x="7888366" y="3934330"/>
            <a:ext cx="5877189" cy="5062896"/>
          </a:xfrm>
          <a:prstGeom prst="rect">
            <a:avLst/>
          </a:prstGeom>
          <a:noFill/>
        </p:spPr>
      </p:pic>
      <p:pic>
        <p:nvPicPr>
          <p:cNvPr id="8202" name="Picture 10" descr="http://antalpiti.ru/files/99604/00.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7667">
            <a:off x="6577164" y="1632119"/>
            <a:ext cx="3960440" cy="4248472"/>
          </a:xfrm>
          <a:prstGeom prst="rect">
            <a:avLst/>
          </a:prstGeom>
          <a:noFill/>
        </p:spPr>
      </p:pic>
      <p:pic>
        <p:nvPicPr>
          <p:cNvPr id="8206" name="Picture 14" descr="http://img-fotki.yandex.ru/get/4403/valenta-mog.75/0_63c84_c1118d79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37813">
            <a:off x="4526439" y="3117475"/>
            <a:ext cx="1179491" cy="1872208"/>
          </a:xfrm>
          <a:prstGeom prst="rect">
            <a:avLst/>
          </a:prstGeom>
          <a:noFill/>
        </p:spPr>
      </p:pic>
      <p:pic>
        <p:nvPicPr>
          <p:cNvPr id="8212" name="Picture 20" descr="http://img1.liveinternet.ru/images/attach/c/3/76/249/76249711_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68775">
            <a:off x="162321" y="3923851"/>
            <a:ext cx="4076184" cy="4967411"/>
          </a:xfrm>
          <a:prstGeom prst="rect">
            <a:avLst/>
          </a:prstGeom>
          <a:noFill/>
        </p:spPr>
      </p:pic>
      <p:pic>
        <p:nvPicPr>
          <p:cNvPr id="8214" name="Picture 22" descr="http://img-fotki.yandex.ru/get/4712/102699435.41c/0_73f59_859ffb21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4736" y="3216424"/>
            <a:ext cx="1800200" cy="1512168"/>
          </a:xfrm>
          <a:prstGeom prst="rect">
            <a:avLst/>
          </a:prstGeom>
          <a:noFill/>
        </p:spPr>
      </p:pic>
      <p:pic>
        <p:nvPicPr>
          <p:cNvPr id="8216" name="Picture 24" descr="http://likonsta.ucoz.ru/RAZNOE/KLIPART/0_534b0_bc5fa8f6_XL.png"/>
          <p:cNvPicPr>
            <a:picLocks noChangeAspect="1" noChangeArrowheads="1"/>
          </p:cNvPicPr>
          <p:nvPr/>
        </p:nvPicPr>
        <p:blipFill>
          <a:blip r:embed="rId7" cstate="print"/>
          <a:srcRect l="5585" t="11594" r="3594" b="2899"/>
          <a:stretch>
            <a:fillRect/>
          </a:stretch>
        </p:blipFill>
        <p:spPr bwMode="auto">
          <a:xfrm rot="358016">
            <a:off x="595216" y="845106"/>
            <a:ext cx="1584176" cy="1988647"/>
          </a:xfrm>
          <a:prstGeom prst="rect">
            <a:avLst/>
          </a:prstGeom>
          <a:noFill/>
        </p:spPr>
      </p:pic>
      <p:pic>
        <p:nvPicPr>
          <p:cNvPr id="8222" name="Picture 30" descr="http://img-fotki.yandex.ru/get/6622/66124276.ca/0_845f9_95522491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57148">
            <a:off x="10585645" y="809408"/>
            <a:ext cx="1567614" cy="2016224"/>
          </a:xfrm>
          <a:prstGeom prst="rect">
            <a:avLst/>
          </a:prstGeom>
          <a:noFill/>
        </p:spPr>
      </p:pic>
      <p:pic>
        <p:nvPicPr>
          <p:cNvPr id="8226" name="Picture 34" descr="http://img-fotki.yandex.ru/get/6308/22353002.13/0_6fb1b_5106e868_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57184" y="2856384"/>
            <a:ext cx="1512168" cy="1512168"/>
          </a:xfrm>
          <a:prstGeom prst="rect">
            <a:avLst/>
          </a:prstGeom>
          <a:noFill/>
        </p:spPr>
      </p:pic>
      <p:pic>
        <p:nvPicPr>
          <p:cNvPr id="8228" name="Picture 36" descr="http://img-fotki.yandex.ru/get/5111/36014149.c4/0_7123f_89d7c15c_X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24536" y="5232648"/>
            <a:ext cx="4392488" cy="3151610"/>
          </a:xfrm>
          <a:prstGeom prst="rect">
            <a:avLst/>
          </a:prstGeom>
          <a:noFill/>
        </p:spPr>
      </p:pic>
      <p:sp>
        <p:nvSpPr>
          <p:cNvPr id="35" name="Куб 34"/>
          <p:cNvSpPr/>
          <p:nvPr/>
        </p:nvSpPr>
        <p:spPr>
          <a:xfrm>
            <a:off x="2152328" y="2352328"/>
            <a:ext cx="1080120" cy="1008112"/>
          </a:xfrm>
          <a:prstGeom prst="cube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Куб 35"/>
          <p:cNvSpPr/>
          <p:nvPr/>
        </p:nvSpPr>
        <p:spPr>
          <a:xfrm>
            <a:off x="2944416" y="1776264"/>
            <a:ext cx="1008112" cy="1008112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3448472" y="2208312"/>
            <a:ext cx="1080120" cy="936104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Куб 36"/>
          <p:cNvSpPr/>
          <p:nvPr/>
        </p:nvSpPr>
        <p:spPr>
          <a:xfrm>
            <a:off x="3016424" y="2784376"/>
            <a:ext cx="936104" cy="864096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уб 37"/>
          <p:cNvSpPr/>
          <p:nvPr/>
        </p:nvSpPr>
        <p:spPr>
          <a:xfrm>
            <a:off x="2440360" y="3000400"/>
            <a:ext cx="720080" cy="648072"/>
          </a:xfrm>
          <a:prstGeom prst="cub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>
            <a:fillRect/>
          </a:stretch>
        </p:blipFill>
        <p:spPr bwMode="auto">
          <a:xfrm>
            <a:off x="0" y="19884"/>
            <a:ext cx="12801600" cy="958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2368" y="2280320"/>
            <a:ext cx="6408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192" y="264096"/>
            <a:ext cx="1008112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t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ЕСТЬ В ШКАФУ?</a:t>
            </a:r>
            <a:endParaRPr lang="tt-RU" sz="2000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</a:t>
            </a: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4-5 лет </a:t>
            </a:r>
            <a:endParaRPr lang="tt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Знакомить с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названиями одежды.</a:t>
            </a:r>
            <a:r>
              <a:rPr lang="ru-RU" sz="2000" dirty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Расширять запас слов, 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согласоват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  существительные с прилагательными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“Бу нәрсә? –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что?” “ Нинди? – Какой?”</a:t>
            </a:r>
          </a:p>
          <a:p>
            <a:pPr defTabSz="914400">
              <a:buClr>
                <a:srgbClr val="28AF21"/>
              </a:buClr>
              <a:defRPr/>
            </a:pP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3. В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ызвать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желание детей говорить  на татарском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языке.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и активизация словаря:  к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үлмәк,чалбар. </a:t>
            </a:r>
            <a:endParaRPr lang="tt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Цвета</a:t>
            </a:r>
            <a:r>
              <a:rPr lang="tt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сары-желтый, кызыл-красный, яшел- зеленый, зәңгәр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синий.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ОДЕНЬ МАШУ НА ПРОГУЛКУ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914400">
              <a:buClr>
                <a:srgbClr val="28AF21"/>
              </a:buCl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>
              <a:buClr>
                <a:srgbClr val="28AF21"/>
              </a:buCl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Закрепить названия одежды</a:t>
            </a:r>
          </a:p>
          <a:p>
            <a:pPr defTabSz="914400">
              <a:buClr>
                <a:srgbClr val="28AF21"/>
              </a:buCl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Расширять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запас слов, обозначающих названия предметов, действий, признаков.</a:t>
            </a:r>
            <a:r>
              <a:rPr lang="ru-RU" sz="2000" dirty="0">
                <a:solidFill>
                  <a:srgbClr val="329E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329E47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>
              <a:buClr>
                <a:srgbClr val="28AF21"/>
              </a:buCl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Посредством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создания игровых ситуаций вызвать желание детей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говорить на татарском языке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Обогащение и активизация словаря: одежда - кием,  одень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сними-сал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предложить ребенку  одеть, а затем раздеть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куклу.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/>
          </a:p>
          <a:p>
            <a:pPr defTabSz="914400">
              <a:buClr>
                <a:srgbClr val="28AF21"/>
              </a:buCl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4216" y="8328992"/>
            <a:ext cx="6192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r>
              <a:rPr lang="ru-RU" sz="2800" dirty="0" smtClean="0">
                <a:cs typeface="Arial" pitchFamily="34" charset="0"/>
              </a:rPr>
              <a:t>.</a:t>
            </a:r>
            <a:endParaRPr lang="ru-RU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801600" cy="9601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C:\Users\люба\Downloads\Kak-priuchit-rebenka-k-poryad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496" y="1704256"/>
            <a:ext cx="6059403" cy="6491877"/>
          </a:xfrm>
          <a:prstGeom prst="rect">
            <a:avLst/>
          </a:prstGeom>
          <a:noFill/>
        </p:spPr>
      </p:pic>
      <p:pic>
        <p:nvPicPr>
          <p:cNvPr id="15370" name="Picture 10" descr="http://im2-tub-ru.yandex.net/i?id=389945413-7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01" y="3337642"/>
            <a:ext cx="2117570" cy="2543078"/>
          </a:xfrm>
          <a:prstGeom prst="rect">
            <a:avLst/>
          </a:prstGeom>
          <a:noFill/>
        </p:spPr>
      </p:pic>
      <p:pic>
        <p:nvPicPr>
          <p:cNvPr id="8198" name="Picture 6" descr="http://img1.liveinternet.ru/images/foto/b/3/apps/1/952/1952747_4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5885" y="1056184"/>
            <a:ext cx="2005555" cy="2098588"/>
          </a:xfrm>
          <a:prstGeom prst="rect">
            <a:avLst/>
          </a:prstGeom>
          <a:noFill/>
        </p:spPr>
      </p:pic>
      <p:pic>
        <p:nvPicPr>
          <p:cNvPr id="8204" name="Picture 12" descr="http://futbolki.dp.ua/uploads/2012/01/29-400x400.jpg"/>
          <p:cNvPicPr>
            <a:picLocks noChangeAspect="1" noChangeArrowheads="1"/>
          </p:cNvPicPr>
          <p:nvPr/>
        </p:nvPicPr>
        <p:blipFill>
          <a:blip r:embed="rId5" cstate="print"/>
          <a:srcRect l="5672" t="9450" r="5499" b="11171"/>
          <a:stretch>
            <a:fillRect/>
          </a:stretch>
        </p:blipFill>
        <p:spPr bwMode="auto">
          <a:xfrm>
            <a:off x="928192" y="6024736"/>
            <a:ext cx="2176241" cy="2194437"/>
          </a:xfrm>
          <a:prstGeom prst="rect">
            <a:avLst/>
          </a:prstGeom>
          <a:noFill/>
        </p:spPr>
      </p:pic>
      <p:pic>
        <p:nvPicPr>
          <p:cNvPr id="8206" name="Picture 14" descr="http://c4m.ru/agregate/images/CZde8tOiEBZisAJL4RArhnCtp62OilxK.jpg"/>
          <p:cNvPicPr>
            <a:picLocks noChangeAspect="1" noChangeArrowheads="1"/>
          </p:cNvPicPr>
          <p:nvPr/>
        </p:nvPicPr>
        <p:blipFill>
          <a:blip r:embed="rId6" cstate="print"/>
          <a:srcRect t="22046" r="4240" b="20621"/>
          <a:stretch>
            <a:fillRect/>
          </a:stretch>
        </p:blipFill>
        <p:spPr bwMode="auto">
          <a:xfrm>
            <a:off x="856184" y="3720480"/>
            <a:ext cx="2245069" cy="2157911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40560" y="333135"/>
            <a:ext cx="51845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Что есть в шкафу?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Шкафта нәрсә бар?</a:t>
            </a:r>
            <a:endParaRPr kumimoji="0" lang="tt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http://kotikof.ru/UserFiles/Catalog/cat_1/51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184" y="1128192"/>
            <a:ext cx="2196294" cy="2520280"/>
          </a:xfrm>
          <a:prstGeom prst="rect">
            <a:avLst/>
          </a:prstGeom>
          <a:noFill/>
        </p:spPr>
      </p:pic>
      <p:pic>
        <p:nvPicPr>
          <p:cNvPr id="4103" name="Picture 7" descr="http://lbx.ru/images/92880_R%94R%B6ReR%BDS%81S%8B_R%B4RS%8F_R%BCR%B0RS%8CS%87ReRieR%B0_R%A2R%B0S%87RieRe_R%A2R%BES%80R%B3R%BER%B2S%8BR_R%94R%BER%BC_R%ADRS%8CR%B4R%BES%80R%B0R%B4R%BE.jpg"/>
          <p:cNvPicPr>
            <a:picLocks noChangeAspect="1" noChangeArrowheads="1"/>
          </p:cNvPicPr>
          <p:nvPr/>
        </p:nvPicPr>
        <p:blipFill>
          <a:blip r:embed="rId8" cstate="print"/>
          <a:srcRect l="19947" t="16457" r="18117" b="12053"/>
          <a:stretch>
            <a:fillRect/>
          </a:stretch>
        </p:blipFill>
        <p:spPr bwMode="auto">
          <a:xfrm>
            <a:off x="10145216" y="5952728"/>
            <a:ext cx="1945044" cy="2448272"/>
          </a:xfrm>
          <a:prstGeom prst="rect">
            <a:avLst/>
          </a:prstGeom>
          <a:noFill/>
        </p:spPr>
      </p:pic>
      <p:pic>
        <p:nvPicPr>
          <p:cNvPr id="7172" name="Picture 4" descr="http://img0.liveinternet.ru/images/attach/c/2/74/503/74503854_06.png"/>
          <p:cNvPicPr>
            <a:picLocks noChangeAspect="1" noChangeArrowheads="1"/>
          </p:cNvPicPr>
          <p:nvPr/>
        </p:nvPicPr>
        <p:blipFill>
          <a:blip r:embed="rId9" cstate="print"/>
          <a:srcRect r="62016"/>
          <a:stretch>
            <a:fillRect/>
          </a:stretch>
        </p:blipFill>
        <p:spPr bwMode="auto">
          <a:xfrm>
            <a:off x="6040760" y="5160640"/>
            <a:ext cx="216345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>
            <a:fillRect/>
          </a:stretch>
        </p:blipFill>
        <p:spPr bwMode="auto">
          <a:xfrm>
            <a:off x="0" y="19884"/>
            <a:ext cx="12801600" cy="958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2368" y="2280320"/>
            <a:ext cx="6408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8192" y="264096"/>
            <a:ext cx="10081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defTabSz="914400">
              <a:buClr>
                <a:srgbClr val="28AF21"/>
              </a:buCl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4216" y="8328992"/>
            <a:ext cx="6192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 smtClean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endParaRPr lang="ru-RU" sz="2800" dirty="0">
              <a:cs typeface="Arial" pitchFamily="34" charset="0"/>
            </a:endParaRPr>
          </a:p>
          <a:p>
            <a:pPr algn="ctr" defTabSz="914400">
              <a:buClr>
                <a:srgbClr val="28AF21"/>
              </a:buClr>
              <a:defRPr/>
            </a:pPr>
            <a:r>
              <a:rPr lang="ru-RU" sz="2800" dirty="0" smtClean="0">
                <a:cs typeface="Arial" pitchFamily="34" charset="0"/>
              </a:rPr>
              <a:t>.</a:t>
            </a:r>
            <a:endParaRPr lang="ru-RU" sz="28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28" y="264097"/>
            <a:ext cx="11809312" cy="931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t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t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ДОМАШНИЕ ЖИВОТНЫЕ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 для детей 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4-5 лет </a:t>
            </a:r>
            <a:endParaRPr lang="tt-RU" sz="1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-144000">
              <a:spcBef>
                <a:spcPts val="5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-144000">
              <a:spcBef>
                <a:spcPts val="5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1.Закреплять названия домашних животных.</a:t>
            </a:r>
          </a:p>
          <a:p>
            <a:pPr indent="-144000">
              <a:spcBef>
                <a:spcPts val="5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Развивать речь детей; пополнять и активизировать словарь словами: п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еси, эт, ат, кәҗә, каз, </a:t>
            </a:r>
            <a:endParaRPr lang="tt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-144000">
              <a:spcBef>
                <a:spcPts val="50"/>
              </a:spcBef>
              <a:buNone/>
            </a:pP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тавык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куян. </a:t>
            </a:r>
            <a:endParaRPr lang="tt-RU" sz="1800" dirty="0">
              <a:latin typeface="Times New Roman" pitchFamily="18" charset="0"/>
              <a:cs typeface="Times New Roman" pitchFamily="18" charset="0"/>
            </a:endParaRPr>
          </a:p>
          <a:p>
            <a:pPr indent="-144000">
              <a:spcBef>
                <a:spcPts val="50"/>
              </a:spcBef>
              <a:buNone/>
            </a:pP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3.Вызвать  интерес к татарскому языку.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tt-RU" sz="1800" i="1" u="sng" dirty="0">
                <a:latin typeface="Times New Roman" pitchFamily="18" charset="0"/>
                <a:cs typeface="Times New Roman" pitchFamily="18" charset="0"/>
              </a:rPr>
              <a:t>Диалог между воспитателем и детьми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>
                <a:latin typeface="Times New Roman" pitchFamily="18" charset="0"/>
                <a:cs typeface="Times New Roman" pitchFamily="18" charset="0"/>
              </a:rPr>
            </a:b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Воспитатель : -Бу кем?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>
                <a:latin typeface="Times New Roman" pitchFamily="18" charset="0"/>
                <a:cs typeface="Times New Roman" pitchFamily="18" charset="0"/>
              </a:rPr>
            </a:b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Ребенок : -Бу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еси, зт, ат, кәҗә, каз, тавык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, куян. </a:t>
            </a:r>
          </a:p>
          <a:p>
            <a:pPr algn="ctr"/>
            <a:r>
              <a:rPr lang="tt-RU" sz="1800" b="1" dirty="0" smtClean="0">
                <a:latin typeface="Times New Roman" pitchFamily="18" charset="0"/>
                <a:cs typeface="Times New Roman" pitchFamily="18" charset="0"/>
              </a:rPr>
              <a:t>      КТО ЛИШНИЙ?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1.Закреплять названия домашних и диких  животных.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2.Развивать речь детей, мышление.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3.Посредством  создания игровых ситуаций, вызвать желание детей говорить 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татарском языке. 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и активизация словаря: а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ю, бүре, куян, керпе</a:t>
            </a:r>
          </a:p>
          <a:p>
            <a:r>
              <a:rPr lang="tt-RU" sz="1800" i="1" u="sng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tt-RU" sz="1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дети называют лишнее животное в каждом ряду и объясняют свой выбор.</a:t>
            </a:r>
          </a:p>
          <a:p>
            <a:endParaRPr lang="tt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b="1" dirty="0" smtClean="0">
                <a:latin typeface="Times New Roman" pitchFamily="18" charset="0"/>
                <a:cs typeface="Times New Roman" pitchFamily="18" charset="0"/>
              </a:rPr>
              <a:t>ДАВАЙТЕ ПОИГРАЕМ!</a:t>
            </a:r>
          </a:p>
          <a:p>
            <a:pPr algn="ctr"/>
            <a:endParaRPr lang="tt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для детей  6 </a:t>
            </a:r>
            <a:r>
              <a:rPr lang="tt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 </a:t>
            </a:r>
            <a:r>
              <a:rPr lang="ru-RU" sz="1800" dirty="0" smtClean="0">
                <a:solidFill>
                  <a:srgbClr val="00763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rgbClr val="007635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>
              <a:buClr>
                <a:srgbClr val="28AF21"/>
              </a:buCl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Задачи:</a:t>
            </a:r>
          </a:p>
          <a:p>
            <a:pPr defTabSz="914400">
              <a:buClr>
                <a:srgbClr val="28AF21"/>
              </a:buCl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1.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асширять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запас слов ,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согласоват</a:t>
            </a:r>
            <a:r>
              <a:rPr lang="ru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  существительные с действием.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buClr>
                <a:srgbClr val="28AF21"/>
              </a:buClr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	2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Совершенствовать  диалогическую и монологическую  речь.</a:t>
            </a:r>
            <a:r>
              <a:rPr lang="tt-RU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400">
              <a:buClr>
                <a:srgbClr val="28AF21"/>
              </a:buClr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          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3.Формировать умение детей составлять простые предложения.   </a:t>
            </a:r>
            <a:endParaRPr lang="tt-RU" sz="1800" b="1" dirty="0"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Обогащение и активизация словаря: 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Нишли? –Что делает?”</a:t>
            </a:r>
          </a:p>
          <a:p>
            <a:pPr defTabSz="914400">
              <a:defRPr/>
            </a:pPr>
            <a:r>
              <a:rPr lang="tt-RU" sz="1800" b="1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(Ашый, эчә, утыра, басып тора, сикерә, уйный, йөгерә, юа,</a:t>
            </a:r>
          </a:p>
          <a:p>
            <a:pPr defTabSz="914400">
              <a:defRPr/>
            </a:pP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йоклый, кия,  сала, чана шуа, җырлый, бии, китап укый, рәсем ясый).</a:t>
            </a:r>
          </a:p>
          <a:p>
            <a:pPr defTabSz="914400">
              <a:defRPr/>
            </a:pP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	 	</a:t>
            </a:r>
            <a:r>
              <a:rPr lang="tt-RU" sz="1800" i="1" u="sng" dirty="0" smtClean="0">
                <a:latin typeface="Times New Roman" pitchFamily="18" charset="0"/>
                <a:cs typeface="Times New Roman" pitchFamily="18" charset="0"/>
              </a:rPr>
              <a:t>Ход </a:t>
            </a:r>
            <a:r>
              <a:rPr lang="tt-RU" sz="1800" i="1" u="sng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: при  помощи пиктограммы ответить на вопрос:</a:t>
            </a:r>
            <a:r>
              <a:rPr lang="tt-RU" sz="1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Нишли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4400">
              <a:defRPr/>
            </a:pP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–Что делает?”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животное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изображенное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на картинке </a:t>
            </a:r>
          </a:p>
          <a:p>
            <a:pPr defTabSz="914400">
              <a:defRPr/>
            </a:pP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	Речевой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образец: -Куян сикерә; -Аю йоклый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tt-RU" sz="1800" dirty="0">
                <a:latin typeface="Times New Roman" pitchFamily="18" charset="0"/>
                <a:cs typeface="Times New Roman" pitchFamily="18" charset="0"/>
              </a:rPr>
              <a:t>- Бүре утыра.</a:t>
            </a:r>
          </a:p>
          <a:p>
            <a:pPr indent="-144000">
              <a:spcBef>
                <a:spcPts val="50"/>
              </a:spcBef>
              <a:buNone/>
            </a:pPr>
            <a:endParaRPr lang="tt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3216" y="5278233"/>
            <a:ext cx="52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tt-RU" sz="2800" dirty="0" smtClean="0"/>
              <a:t>                                                     </a:t>
            </a:r>
            <a:endParaRPr lang="tt-RU" sz="2800" dirty="0"/>
          </a:p>
        </p:txBody>
      </p:sp>
    </p:spTree>
    <p:extLst>
      <p:ext uri="{BB962C8B-B14F-4D97-AF65-F5344CB8AC3E}">
        <p14:creationId xmlns:p14="http://schemas.microsoft.com/office/powerpoint/2010/main" val="27239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591</Words>
  <Application>Microsoft Office PowerPoint</Application>
  <PresentationFormat>A3 (297x420 мм)</PresentationFormat>
  <Paragraphs>225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Тулынина</dc:creator>
  <cp:lastModifiedBy>user</cp:lastModifiedBy>
  <cp:revision>272</cp:revision>
  <dcterms:created xsi:type="dcterms:W3CDTF">2014-02-11T14:38:22Z</dcterms:created>
  <dcterms:modified xsi:type="dcterms:W3CDTF">2014-06-20T18:12:49Z</dcterms:modified>
</cp:coreProperties>
</file>