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3" r:id="rId2"/>
    <p:sldId id="280" r:id="rId3"/>
    <p:sldId id="287" r:id="rId4"/>
    <p:sldId id="286" r:id="rId5"/>
    <p:sldId id="290" r:id="rId6"/>
    <p:sldId id="263" r:id="rId7"/>
    <p:sldId id="313" r:id="rId8"/>
    <p:sldId id="285" r:id="rId9"/>
    <p:sldId id="311" r:id="rId10"/>
    <p:sldId id="258" r:id="rId11"/>
    <p:sldId id="312" r:id="rId12"/>
    <p:sldId id="319" r:id="rId13"/>
    <p:sldId id="291" r:id="rId14"/>
    <p:sldId id="310" r:id="rId15"/>
    <p:sldId id="292" r:id="rId16"/>
    <p:sldId id="309" r:id="rId17"/>
    <p:sldId id="294" r:id="rId18"/>
    <p:sldId id="308" r:id="rId19"/>
    <p:sldId id="296" r:id="rId20"/>
    <p:sldId id="307" r:id="rId21"/>
    <p:sldId id="317" r:id="rId22"/>
    <p:sldId id="318" r:id="rId23"/>
    <p:sldId id="295" r:id="rId24"/>
    <p:sldId id="314" r:id="rId25"/>
    <p:sldId id="299" r:id="rId26"/>
    <p:sldId id="315" r:id="rId27"/>
    <p:sldId id="300" r:id="rId28"/>
    <p:sldId id="316" r:id="rId29"/>
    <p:sldId id="29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66"/>
    <a:srgbClr val="000000"/>
    <a:srgbClr val="008000"/>
    <a:srgbClr val="009900"/>
    <a:srgbClr val="0000FF"/>
    <a:srgbClr val="660033"/>
    <a:srgbClr val="94DEAB"/>
    <a:srgbClr val="66FFFF"/>
    <a:srgbClr val="CCFF99"/>
    <a:srgbClr val="CC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9511" autoAdjust="0"/>
  </p:normalViewPr>
  <p:slideViewPr>
    <p:cSldViewPr>
      <p:cViewPr>
        <p:scale>
          <a:sx n="100" d="100"/>
          <a:sy n="100" d="100"/>
        </p:scale>
        <p:origin x="-480" y="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B1FEC-22B6-4105-837F-17B8454129D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03B8C-D8A3-4798-8CD6-A81BF31108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8313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03B8C-D8A3-4798-8CD6-A81BF311084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708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льдар\Desktop\Proshhay-nachalnaya-prevyu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im3-tub-ru.yandex.net/i?id=caef3eb400b04a90a11986dd6c605636-l&amp;n=1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259" y="75843"/>
            <a:ext cx="1657350" cy="1624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Ильдар\Desktop\i.jp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97032"/>
            <a:ext cx="3289047" cy="5304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923928" y="1668402"/>
            <a:ext cx="347333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«К</a:t>
            </a:r>
            <a:r>
              <a:rPr lang="tt-RU" sz="3600" b="1" i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ө</a:t>
            </a:r>
            <a:r>
              <a:rPr lang="tt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зге </a:t>
            </a:r>
            <a:r>
              <a:rPr lang="tt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у</a:t>
            </a:r>
            <a:r>
              <a:rPr lang="tt-RU" sz="36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ң</a:t>
            </a:r>
            <a:r>
              <a:rPr lang="tt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ыш</a:t>
            </a:r>
            <a: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«Осенний  урожай»</a:t>
            </a:r>
            <a:endParaRPr lang="ru-RU" sz="3600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36333" y="3225552"/>
            <a:ext cx="5256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Microsoft Yi Baiti" pitchFamily="66" charset="0"/>
                <a:cs typeface="Times New Roman" pitchFamily="18" charset="0"/>
              </a:rPr>
              <a:t>Дидактическая игра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Microsoft Yi Baiti" pitchFamily="66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Microsoft Yi Baiti" pitchFamily="66" charset="0"/>
                <a:cs typeface="Times New Roman" pitchFamily="18" charset="0"/>
              </a:rPr>
              <a:t>для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Microsoft Yi Baiti" pitchFamily="66" charset="0"/>
                <a:cs typeface="Times New Roman" pitchFamily="18" charset="0"/>
              </a:rPr>
              <a:t>закрепления слов в соответствии                                                                                    с лексическим минимумом УМК              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Microsoft Yi Baiti" pitchFamily="66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Microsoft Yi Baiti" pitchFamily="66" charset="0"/>
                <a:cs typeface="Times New Roman" pitchFamily="18" charset="0"/>
              </a:rPr>
              <a:t>для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Microsoft Yi Baiti" pitchFamily="66" charset="0"/>
                <a:cs typeface="Times New Roman" pitchFamily="18" charset="0"/>
              </a:rPr>
              <a:t>детей 4-7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Microsoft Yi Baiti" pitchFamily="66" charset="0"/>
                <a:cs typeface="Times New Roman" pitchFamily="18" charset="0"/>
              </a:rPr>
              <a:t>лет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Microsoft Yi Baiti" pitchFamily="66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ea typeface="Microsoft Yi Baiti" pitchFamily="66" charset="0"/>
              <a:cs typeface="Narkisim" pitchFamily="34" charset="-79"/>
            </a:endParaRPr>
          </a:p>
          <a:p>
            <a:pPr algn="ctr"/>
            <a:r>
              <a:rPr lang="tt-RU" b="1" dirty="0">
                <a:solidFill>
                  <a:srgbClr val="0000FF"/>
                </a:solidFill>
                <a:ea typeface="Microsoft Yi Baiti" pitchFamily="66" charset="0"/>
                <a:cs typeface="Narkisim" pitchFamily="34" charset="-79"/>
              </a:rPr>
              <a:t>         </a:t>
            </a:r>
            <a:r>
              <a:rPr lang="tt-RU" b="1" dirty="0">
                <a:latin typeface="Times New Roman" pitchFamily="18" charset="0"/>
                <a:ea typeface="Microsoft Yi Baiti" pitchFamily="66" charset="0"/>
                <a:cs typeface="Times New Roman" pitchFamily="18" charset="0"/>
              </a:rPr>
              <a:t>Методическая разработка </a:t>
            </a:r>
            <a:r>
              <a:rPr lang="tt-RU" b="1" dirty="0" smtClean="0">
                <a:latin typeface="Times New Roman" pitchFamily="18" charset="0"/>
                <a:ea typeface="Microsoft Yi Baiti" pitchFamily="66" charset="0"/>
                <a:cs typeface="Times New Roman" pitchFamily="18" charset="0"/>
              </a:rPr>
              <a:t>воспитателей</a:t>
            </a:r>
            <a:endParaRPr lang="tt-RU" b="1" dirty="0">
              <a:latin typeface="Times New Roman" pitchFamily="18" charset="0"/>
              <a:ea typeface="Microsoft Yi Baiti" pitchFamily="66" charset="0"/>
              <a:cs typeface="Times New Roman" pitchFamily="18" charset="0"/>
            </a:endParaRPr>
          </a:p>
          <a:p>
            <a:pPr algn="ctr"/>
            <a:r>
              <a:rPr lang="tt-RU" b="1" dirty="0">
                <a:latin typeface="Times New Roman" pitchFamily="18" charset="0"/>
                <a:ea typeface="Microsoft Yi Baiti" pitchFamily="66" charset="0"/>
                <a:cs typeface="Times New Roman" pitchFamily="18" charset="0"/>
              </a:rPr>
              <a:t>               </a:t>
            </a:r>
            <a:r>
              <a:rPr lang="tt-RU" b="1" dirty="0" smtClean="0">
                <a:latin typeface="Times New Roman" pitchFamily="18" charset="0"/>
                <a:ea typeface="Microsoft Yi Baiti" pitchFamily="66" charset="0"/>
                <a:cs typeface="Times New Roman" pitchFamily="18" charset="0"/>
              </a:rPr>
              <a:t>МАДОУ </a:t>
            </a:r>
            <a:r>
              <a:rPr lang="tt-RU" b="1" dirty="0">
                <a:latin typeface="Times New Roman" pitchFamily="18" charset="0"/>
                <a:ea typeface="Microsoft Yi Baiti" pitchFamily="66" charset="0"/>
                <a:cs typeface="Times New Roman" pitchFamily="18" charset="0"/>
              </a:rPr>
              <a:t>“Детский </a:t>
            </a:r>
            <a:r>
              <a:rPr lang="tt-RU" b="1" dirty="0" smtClean="0">
                <a:latin typeface="Times New Roman" pitchFamily="18" charset="0"/>
                <a:ea typeface="Microsoft Yi Baiti" pitchFamily="66" charset="0"/>
                <a:cs typeface="Times New Roman" pitchFamily="18" charset="0"/>
              </a:rPr>
              <a:t>сад № 8 “Теремок”</a:t>
            </a:r>
            <a:endParaRPr lang="ru-RU" b="1" dirty="0">
              <a:latin typeface="Times New Roman" pitchFamily="18" charset="0"/>
              <a:ea typeface="Microsoft Yi Baiti" pitchFamily="66" charset="0"/>
              <a:cs typeface="Times New Roman" pitchFamily="18" charset="0"/>
            </a:endParaRPr>
          </a:p>
          <a:p>
            <a:pPr algn="ctr"/>
            <a:r>
              <a:rPr lang="tt-RU" b="1" dirty="0">
                <a:latin typeface="Times New Roman" pitchFamily="18" charset="0"/>
                <a:ea typeface="Microsoft Yi Baiti" pitchFamily="66" charset="0"/>
                <a:cs typeface="Times New Roman" pitchFamily="18" charset="0"/>
              </a:rPr>
              <a:t>          </a:t>
            </a:r>
            <a:r>
              <a:rPr lang="tt-RU" b="1" dirty="0" smtClean="0">
                <a:latin typeface="Times New Roman" pitchFamily="18" charset="0"/>
                <a:ea typeface="Microsoft Yi Baiti" pitchFamily="66" charset="0"/>
                <a:cs typeface="Times New Roman" pitchFamily="18" charset="0"/>
              </a:rPr>
              <a:t>Мурадымовой Ч.Н., Мулюковой Ф.Р.</a:t>
            </a:r>
            <a:endParaRPr lang="ru-RU" b="1" dirty="0">
              <a:latin typeface="Times New Roman" pitchFamily="18" charset="0"/>
              <a:ea typeface="Microsoft Yi Baiti" pitchFamily="66" charset="0"/>
              <a:cs typeface="Times New Roman" pitchFamily="18" charset="0"/>
            </a:endParaRPr>
          </a:p>
        </p:txBody>
      </p:sp>
      <p:pic>
        <p:nvPicPr>
          <p:cNvPr id="11" name="Picture 16" descr="картинки цветы ромашки нарисованны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9657" y="5401114"/>
            <a:ext cx="1134231" cy="783354"/>
          </a:xfrm>
          <a:prstGeom prst="rect">
            <a:avLst/>
          </a:prstGeom>
          <a:noFill/>
        </p:spPr>
      </p:pic>
      <p:pic>
        <p:nvPicPr>
          <p:cNvPr id="12" name="Picture 16" descr="картинки цветы ромашки нарисованны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000636"/>
            <a:ext cx="1134231" cy="955268"/>
          </a:xfrm>
          <a:prstGeom prst="rect">
            <a:avLst/>
          </a:prstGeom>
          <a:noFill/>
        </p:spPr>
      </p:pic>
      <p:pic>
        <p:nvPicPr>
          <p:cNvPr id="13" name="Рисунок 12" descr="http://img-fotki.yandex.ru/get/6435/47407354.b13/0_115cec_572e97f2_orig.pn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74834">
            <a:off x="3179738" y="778596"/>
            <a:ext cx="958215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Ильдар\Desktop\Raskraski-babochki-1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46323">
            <a:off x="7900542" y="2895705"/>
            <a:ext cx="1010650" cy="1004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Ильдар\Desktop\i (2)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81399">
            <a:off x="25558" y="1614541"/>
            <a:ext cx="847284" cy="7764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6" descr="картинки цветы ромашки нарисованны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88179" y="5747411"/>
            <a:ext cx="811878" cy="683777"/>
          </a:xfrm>
          <a:prstGeom prst="rect">
            <a:avLst/>
          </a:prstGeom>
          <a:noFill/>
        </p:spPr>
      </p:pic>
      <p:pic>
        <p:nvPicPr>
          <p:cNvPr id="16" name="Рисунок 15" descr="http://tortostore.ru/files/catalog/169/gallery/big/dscn26311_1458774050.jpg"/>
          <p:cNvPicPr/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2184"/>
            <a:ext cx="4203819" cy="2782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5530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Фото цветов - Фото цвет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44" y="21889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7521" y="365181"/>
            <a:ext cx="4258775" cy="90357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«</a:t>
            </a:r>
            <a:r>
              <a:rPr lang="ru-RU" sz="2800" b="1" dirty="0" err="1">
                <a:solidFill>
                  <a:srgbClr val="FF0066"/>
                </a:solidFill>
                <a:latin typeface="Monotype Corsiva" pitchFamily="66" charset="0"/>
              </a:rPr>
              <a:t>Кызыклы</a:t>
            </a:r>
            <a:r>
              <a:rPr lang="ru-RU" sz="2800" b="1" dirty="0">
                <a:solidFill>
                  <a:srgbClr val="FF0066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 математика» -</a:t>
            </a:r>
            <a:b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«Весёлая  </a:t>
            </a:r>
            <a:r>
              <a:rPr lang="ru-RU" sz="2800" b="1" dirty="0">
                <a:solidFill>
                  <a:srgbClr val="FF0066"/>
                </a:solidFill>
                <a:latin typeface="Monotype Corsiva" pitchFamily="66" charset="0"/>
              </a:rPr>
              <a:t>математика</a:t>
            </a:r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»</a:t>
            </a:r>
            <a:endParaRPr lang="ru-RU" sz="2800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pic>
        <p:nvPicPr>
          <p:cNvPr id="5" name="Picture 2" descr="Конспект летнейпрогулки в детском саду в старшей группе - Кн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44570">
            <a:off x="7376227" y="192881"/>
            <a:ext cx="1711024" cy="1606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Ильдар\Desktop\Фото-волшебное дерево\20170313_09503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1291">
            <a:off x="-186081" y="655848"/>
            <a:ext cx="3462148" cy="2584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Ильдар\Desktop\Фото-волшебное дерево\20170313_09492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9155" y="2446971"/>
            <a:ext cx="3384377" cy="27363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 descr="C:\Users\Ильдар\Desktop\Фото-волшебное дерево\20170313_095017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2810">
            <a:off x="49387" y="3515112"/>
            <a:ext cx="3354330" cy="2568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Ильдар\Desktop\Фото-волшебное дерево\20170313_094648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8780">
            <a:off x="5592599" y="3368597"/>
            <a:ext cx="3426028" cy="26040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epositphotos_7089179-stock-illustration-decorative-diet-border-with-fr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" y="0"/>
            <a:ext cx="9142909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91034" y="692696"/>
            <a:ext cx="756084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t-RU" sz="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</a:t>
            </a:r>
            <a:r>
              <a:rPr lang="tt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Игра: </a:t>
            </a:r>
            <a:r>
              <a:rPr lang="tt-RU" sz="1600" b="1" dirty="0" smtClean="0">
                <a:solidFill>
                  <a:srgbClr val="FF00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“Бер - күп” – “Один - много”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t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Максат</a:t>
            </a:r>
            <a:r>
              <a:rPr lang="tt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tt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һәм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күп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предметларны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табу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күнекмәләрен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ныгыту</a:t>
            </a:r>
            <a:r>
              <a:rPr lang="tt-RU" sz="1400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игътибарлылык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кабул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итү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һәм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логик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фикерләү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сәләтен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үстерү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tt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закрепить навыки поиска предметов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один-много;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развивать  логическое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мышление, восприятие, внимание.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t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Җиһазлау</a:t>
            </a:r>
            <a:r>
              <a:rPr lang="tt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tt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тылсымлы агач, җиләк-җимеш </a:t>
            </a:r>
            <a:r>
              <a:rPr lang="tt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муля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жлары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кәрзин</a:t>
            </a: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t-RU" sz="1400" b="1" dirty="0">
                <a:latin typeface="Times New Roman" pitchFamily="18" charset="0"/>
                <a:cs typeface="Times New Roman" pitchFamily="18" charset="0"/>
              </a:rPr>
              <a:t>Материалы: </a:t>
            </a:r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волшебное дерево, муляжи фруктов, карзина </a:t>
            </a:r>
            <a:endParaRPr lang="tt-RU" sz="14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Катнашучылар</a:t>
            </a:r>
            <a:r>
              <a:rPr lang="ru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үк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вакытта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бернич</a:t>
            </a:r>
            <a:r>
              <a:rPr lang="tt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ә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бала </a:t>
            </a:r>
            <a:r>
              <a:rPr lang="ru-RU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уйный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ала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Участники: 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одновременно могут участвовать несколько детей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t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Уен барышы: </a:t>
            </a:r>
            <a:r>
              <a:rPr lang="tt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балалар</a:t>
            </a:r>
            <a:r>
              <a:rPr lang="tt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t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кәрзиндә яки тылсымлы агачка эленгән җиләк-җимешләрне саныйлар. Ничә соравына җавап бирәләр. Берлектә һәм күплектә ничек аталуын әйтәләр.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Мы волшебники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немного. Был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один, а станет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много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. 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считают фруктов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корзине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или на волшебной дереве. Отвечают на вопрос сколько? Образовывают название фруктов в единственном числе и во множественном числе.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Речевой образец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Алма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алмалар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күп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алма; груша –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грушалар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күп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груша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һ.б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Яблоко – яблоки – много яблок; груша – груши – много груш и т.д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endParaRPr lang="ru-RU" sz="12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12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epositphotos_7089179-stock-illustration-decorative-diet-border-with-fr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" y="0"/>
            <a:ext cx="9142909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5934" y="1133088"/>
            <a:ext cx="724646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Игра «К</a:t>
            </a:r>
            <a:r>
              <a:rPr lang="tt-RU" sz="1600" b="1" dirty="0" smtClean="0">
                <a:latin typeface="Times New Roman" pitchFamily="18" charset="0"/>
                <a:cs typeface="Times New Roman" pitchFamily="18" charset="0"/>
              </a:rPr>
              <a:t>үңелле сан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- «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Веселый счет»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Цель: учить детей согласовывать существительные с числительными «один», «два», «пять».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Сколько их – всегда мы знаем,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Хорошо мы все считаем.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алма 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ике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алма 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биш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алма. Одно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яблоко – два яблока – пять яблок и т.д.)</a:t>
            </a:r>
          </a:p>
          <a:p>
            <a:r>
              <a:rPr lang="ru-RU" dirty="0"/>
              <a:t> </a:t>
            </a:r>
            <a:r>
              <a:rPr lang="ru-RU" dirty="0" smtClean="0"/>
              <a:t>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Күршеләрен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әйт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- «Назови соседей»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Цель: Упражнять в счете в пределах 10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/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уметь называть соседей числа</a:t>
            </a:r>
            <a:endParaRPr lang="ru-RU" sz="1600" dirty="0" smtClean="0"/>
          </a:p>
          <a:p>
            <a:r>
              <a:rPr lang="ru-RU" sz="1600" dirty="0" smtClean="0"/>
              <a:t>1 </a:t>
            </a:r>
            <a:r>
              <a:rPr lang="ru-RU" sz="1600" dirty="0"/>
              <a:t>– 10 </a:t>
            </a:r>
            <a:r>
              <a:rPr lang="ru-RU" sz="1600" dirty="0" err="1"/>
              <a:t>кадәр</a:t>
            </a:r>
            <a:r>
              <a:rPr lang="ru-RU" sz="1600" dirty="0"/>
              <a:t> </a:t>
            </a:r>
            <a:r>
              <a:rPr lang="ru-RU" sz="1600" dirty="0" err="1"/>
              <a:t>һәм</a:t>
            </a:r>
            <a:r>
              <a:rPr lang="ru-RU" sz="1600" dirty="0"/>
              <a:t> </a:t>
            </a:r>
            <a:r>
              <a:rPr lang="ru-RU" sz="1600" dirty="0" err="1"/>
              <a:t>кире</a:t>
            </a:r>
            <a:r>
              <a:rPr lang="ru-RU" sz="1600" dirty="0"/>
              <a:t> </a:t>
            </a:r>
            <a:r>
              <a:rPr lang="ru-RU" sz="1600" dirty="0" err="1"/>
              <a:t>тәртиптә</a:t>
            </a:r>
            <a:r>
              <a:rPr lang="ru-RU" sz="1600" dirty="0"/>
              <a:t> </a:t>
            </a:r>
            <a:r>
              <a:rPr lang="ru-RU" sz="1600" dirty="0" err="1"/>
              <a:t>санау</a:t>
            </a:r>
            <a:r>
              <a:rPr lang="ru-RU" sz="1600" dirty="0"/>
              <a:t> </a:t>
            </a:r>
            <a:r>
              <a:rPr lang="ru-RU" sz="1600" dirty="0" err="1"/>
              <a:t>күнекмәләрен</a:t>
            </a:r>
            <a:r>
              <a:rPr lang="ru-RU" sz="1600" dirty="0"/>
              <a:t> </a:t>
            </a:r>
            <a:r>
              <a:rPr lang="ru-RU" sz="1600" dirty="0" err="1"/>
              <a:t>ныгыту</a:t>
            </a:r>
            <a:r>
              <a:rPr lang="ru-RU" sz="1600" dirty="0"/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Совершенствовать внимание, зрительную память,.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дереве висит фрукт с цифрой пять,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Назови мне его соседей на пять. (Д</a:t>
            </a:r>
            <a:r>
              <a:rPr lang="tt-RU" sz="1600" i="1" dirty="0" smtClean="0">
                <a:latin typeface="Times New Roman" pitchFamily="18" charset="0"/>
                <a:cs typeface="Times New Roman" pitchFamily="18" charset="0"/>
              </a:rPr>
              <a:t>үрт, алты. Четыре, шест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tt-RU" sz="16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508159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66"/>
                </a:solidFill>
                <a:latin typeface="Monotype Corsiva" pitchFamily="66" charset="0"/>
              </a:rPr>
              <a:t>«</a:t>
            </a:r>
            <a:r>
              <a:rPr lang="ru-RU" sz="2000" b="1" dirty="0" err="1">
                <a:solidFill>
                  <a:srgbClr val="FF0066"/>
                </a:solidFill>
                <a:latin typeface="Monotype Corsiva" pitchFamily="66" charset="0"/>
              </a:rPr>
              <a:t>Кызыклы</a:t>
            </a:r>
            <a:r>
              <a:rPr lang="ru-RU" sz="2000" b="1" dirty="0">
                <a:solidFill>
                  <a:srgbClr val="FF0066"/>
                </a:solidFill>
                <a:latin typeface="Monotype Corsiva" pitchFamily="66" charset="0"/>
              </a:rPr>
              <a:t>  математика» -</a:t>
            </a:r>
            <a:br>
              <a:rPr lang="ru-RU" sz="2000" b="1" dirty="0">
                <a:solidFill>
                  <a:srgbClr val="FF0066"/>
                </a:solidFill>
                <a:latin typeface="Monotype Corsiva" pitchFamily="66" charset="0"/>
              </a:rPr>
            </a:br>
            <a:r>
              <a:rPr lang="ru-RU" sz="2000" b="1" dirty="0">
                <a:solidFill>
                  <a:srgbClr val="FF0066"/>
                </a:solidFill>
                <a:latin typeface="Monotype Corsiva" pitchFamily="66" charset="0"/>
              </a:rPr>
              <a:t>«Весёлая  математика»</a:t>
            </a:r>
            <a:endParaRPr lang="ru-RU" sz="2000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4869160"/>
            <a:ext cx="6379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уңайга һәм</a:t>
            </a:r>
            <a:r>
              <a:rPr lang="ru-RU" dirty="0"/>
              <a:t> </a:t>
            </a:r>
            <a:r>
              <a:rPr lang="ru-RU" dirty="0" err="1"/>
              <a:t>кирегә</a:t>
            </a:r>
            <a:r>
              <a:rPr lang="ru-RU" dirty="0"/>
              <a:t> </a:t>
            </a:r>
            <a:r>
              <a:rPr lang="ru-RU" dirty="0" err="1" smtClean="0"/>
              <a:t>санау</a:t>
            </a:r>
            <a:r>
              <a:rPr lang="ru-RU" dirty="0" smtClean="0"/>
              <a:t> </a:t>
            </a:r>
            <a:r>
              <a:rPr lang="ru-RU" dirty="0" err="1" smtClean="0"/>
              <a:t>күнекмәләрен</a:t>
            </a:r>
            <a:r>
              <a:rPr lang="ru-RU" dirty="0" smtClean="0"/>
              <a:t> </a:t>
            </a:r>
            <a:r>
              <a:rPr lang="ru-RU" dirty="0" err="1" smtClean="0"/>
              <a:t>ныгыту</a:t>
            </a:r>
            <a:r>
              <a:rPr lang="ru-RU" dirty="0" smtClean="0"/>
              <a:t> </a:t>
            </a:r>
            <a:r>
              <a:rPr lang="ru-RU" dirty="0" err="1" smtClean="0"/>
              <a:t>өстендә</a:t>
            </a:r>
            <a:r>
              <a:rPr lang="ru-RU" dirty="0" smtClean="0"/>
              <a:t> </a:t>
            </a:r>
            <a:r>
              <a:rPr lang="ru-RU" dirty="0" err="1" smtClean="0"/>
              <a:t>эшләү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355583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льдар\Desktop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33"/>
            <a:ext cx="9144000" cy="6715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Осенний урожай Козге уныш\20170328_09444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857232"/>
            <a:ext cx="3236467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43608" y="220261"/>
            <a:ext cx="7272808" cy="439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«</a:t>
            </a:r>
            <a:r>
              <a:rPr lang="ru-RU" sz="2800" b="1" dirty="0" err="1" smtClean="0">
                <a:solidFill>
                  <a:srgbClr val="FF0066"/>
                </a:solidFill>
                <a:latin typeface="Monotype Corsiva" pitchFamily="66" charset="0"/>
              </a:rPr>
              <a:t>Агачтамы</a:t>
            </a:r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, </a:t>
            </a:r>
            <a:r>
              <a:rPr lang="ru-RU" sz="2800" b="1" dirty="0" err="1" smtClean="0">
                <a:solidFill>
                  <a:srgbClr val="FF0066"/>
                </a:solidFill>
                <a:latin typeface="Monotype Corsiva" pitchFamily="66" charset="0"/>
              </a:rPr>
              <a:t>т</a:t>
            </a:r>
            <a:r>
              <a:rPr lang="ru-RU" sz="2800" b="1" i="1" dirty="0" err="1" smtClean="0">
                <a:solidFill>
                  <a:srgbClr val="FF0066"/>
                </a:solidFill>
                <a:latin typeface="Monotype Corsiva" pitchFamily="66" charset="0"/>
              </a:rPr>
              <a:t>ү</a:t>
            </a:r>
            <a:r>
              <a:rPr lang="ru-RU" sz="2800" b="1" dirty="0" err="1" smtClean="0">
                <a:solidFill>
                  <a:srgbClr val="FF0066"/>
                </a:solidFill>
                <a:latin typeface="Monotype Corsiva" pitchFamily="66" charset="0"/>
              </a:rPr>
              <a:t>т</a:t>
            </a:r>
            <a:r>
              <a:rPr lang="ru-RU" sz="2800" b="1" i="1" dirty="0" err="1" smtClean="0">
                <a:solidFill>
                  <a:srgbClr val="FF0066"/>
                </a:solidFill>
                <a:latin typeface="Monotype Corsiva" pitchFamily="66" charset="0"/>
              </a:rPr>
              <a:t>ә</a:t>
            </a:r>
            <a:r>
              <a:rPr lang="ru-RU" sz="2800" b="1" dirty="0" err="1" smtClean="0">
                <a:solidFill>
                  <a:srgbClr val="FF0066"/>
                </a:solidFill>
                <a:latin typeface="Monotype Corsiva" pitchFamily="66" charset="0"/>
              </a:rPr>
              <a:t>лд</a:t>
            </a:r>
            <a:r>
              <a:rPr lang="ru-RU" sz="2800" b="1" i="1" dirty="0" err="1" smtClean="0">
                <a:solidFill>
                  <a:srgbClr val="FF0066"/>
                </a:solidFill>
                <a:latin typeface="Monotype Corsiva" pitchFamily="66" charset="0"/>
              </a:rPr>
              <a:t>ә</a:t>
            </a:r>
            <a:r>
              <a:rPr lang="ru-RU" sz="2800" b="1" dirty="0" err="1" smtClean="0">
                <a:solidFill>
                  <a:srgbClr val="FF0066"/>
                </a:solidFill>
                <a:latin typeface="Monotype Corsiva" pitchFamily="66" charset="0"/>
              </a:rPr>
              <a:t>ме</a:t>
            </a:r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?» - «На дереве , на грядке?»</a:t>
            </a:r>
            <a:endParaRPr lang="ru-RU" sz="2800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pic>
        <p:nvPicPr>
          <p:cNvPr id="9" name="Рисунок 8" descr="20170328_0949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857232"/>
            <a:ext cx="3571900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0870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epositphotos_7089179-stock-illustration-decorative-diet-border-with-fr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" y="0"/>
            <a:ext cx="9142909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043608" y="969695"/>
            <a:ext cx="748883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Агачтамы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түтәлдәме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?» - «На дереве , на грядке?»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Закреплять название фруктов, овощей на татарском языке; развивать, внимание, память, речь, воспитывать самостоятельность.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Максат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Яшелчә һәм җиләк- җимешләрнең исемнәрен белүне ныгыту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Игъ</a:t>
            </a:r>
            <a:r>
              <a:rPr lang="tt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тибарлылыкны, хәтерне, күзаллауны үстерү, мөстәкыйл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ьлек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тәрбияләү.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 игры:</a:t>
            </a:r>
            <a:r>
              <a:rPr kumimoji="0" lang="tt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столе разложены муляжи фруктов и овощей.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 просит детей правильно распределить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муляжи.</a:t>
            </a:r>
            <a:r>
              <a:rPr kumimoji="0" lang="tt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ответить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вопрос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где растет? </a:t>
            </a:r>
            <a:r>
              <a:rPr kumimoji="0" lang="tt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вощи-</a:t>
            </a:r>
            <a:r>
              <a:rPr kumimoji="0" lang="tt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грядке,</a:t>
            </a:r>
            <a:r>
              <a:rPr kumimoji="0" lang="tt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фрукты-</a:t>
            </a:r>
            <a:r>
              <a:rPr kumimoji="0" lang="tt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дереве.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12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то цветов - Фото цвет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44" y="21889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E:\Осенний урожай Козге уныш\20170328_09462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1656978"/>
            <a:ext cx="3459234" cy="4364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55776" y="365123"/>
            <a:ext cx="3757314" cy="9431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«Н</a:t>
            </a:r>
            <a:r>
              <a:rPr lang="tt-RU" sz="2800" b="1" i="1" dirty="0" smtClean="0">
                <a:solidFill>
                  <a:srgbClr val="FF0066"/>
                </a:solidFill>
                <a:latin typeface="Monotype Corsiva" pitchFamily="66" charset="0"/>
              </a:rPr>
              <a:t>ә</a:t>
            </a:r>
            <a:r>
              <a:rPr lang="tt-RU" sz="2800" b="1" dirty="0" smtClean="0">
                <a:solidFill>
                  <a:srgbClr val="FF0066"/>
                </a:solidFill>
                <a:latin typeface="Monotype Corsiva" pitchFamily="66" charset="0"/>
              </a:rPr>
              <a:t>рс</a:t>
            </a:r>
            <a:r>
              <a:rPr lang="tt-RU" sz="2800" b="1" i="1" dirty="0" smtClean="0">
                <a:solidFill>
                  <a:srgbClr val="FF0066"/>
                </a:solidFill>
                <a:latin typeface="Monotype Corsiva" pitchFamily="66" charset="0"/>
              </a:rPr>
              <a:t>ә</a:t>
            </a:r>
            <a:r>
              <a:rPr lang="tt-RU" sz="2800" b="1" dirty="0" smtClean="0">
                <a:solidFill>
                  <a:srgbClr val="FF0066"/>
                </a:solidFill>
                <a:latin typeface="Monotype Corsiva" pitchFamily="66" charset="0"/>
              </a:rPr>
              <a:t>?Нинди</a:t>
            </a:r>
            <a:r>
              <a:rPr lang="tt-RU" sz="2800" b="1" dirty="0">
                <a:solidFill>
                  <a:srgbClr val="FF0066"/>
                </a:solidFill>
                <a:latin typeface="Monotype Corsiva" pitchFamily="66" charset="0"/>
              </a:rPr>
              <a:t>?</a:t>
            </a:r>
            <a:r>
              <a:rPr lang="tt-RU" sz="2800" b="1" dirty="0" smtClean="0">
                <a:solidFill>
                  <a:srgbClr val="FF0066"/>
                </a:solidFill>
                <a:latin typeface="Monotype Corsiva" pitchFamily="66" charset="0"/>
              </a:rPr>
              <a:t> Нич</a:t>
            </a:r>
            <a:r>
              <a:rPr lang="tt-RU" sz="2800" b="1" i="1" dirty="0" smtClean="0">
                <a:solidFill>
                  <a:srgbClr val="FF0066"/>
                </a:solidFill>
                <a:latin typeface="Monotype Corsiva" pitchFamily="66" charset="0"/>
              </a:rPr>
              <a:t>ә</a:t>
            </a:r>
            <a:r>
              <a:rPr lang="tt-RU" sz="2800" b="1" dirty="0" smtClean="0">
                <a:solidFill>
                  <a:srgbClr val="FF0066"/>
                </a:solidFill>
                <a:latin typeface="Monotype Corsiva" pitchFamily="66" charset="0"/>
              </a:rPr>
              <a:t>?</a:t>
            </a:r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» - «Что? Какой? Сколько?»</a:t>
            </a:r>
            <a:endParaRPr lang="ru-RU" sz="2800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pic>
        <p:nvPicPr>
          <p:cNvPr id="8" name="Рисунок 7" descr="https://im3-tub-ru.yandex.net/i?id=caef3eb400b04a90a11986dd6c605636-l&amp;n=13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543">
            <a:off x="7432728" y="125583"/>
            <a:ext cx="1602695" cy="1422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70328_0947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1643050"/>
            <a:ext cx="3857652" cy="428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1054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epositphotos_7089179-stock-illustration-decorative-diet-border-with-fr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" y="0"/>
            <a:ext cx="9142909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071538" y="857232"/>
            <a:ext cx="72152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Игра:«</a:t>
            </a:r>
            <a:r>
              <a:rPr lang="tt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Нәрсә? Нинди? Ничә?</a:t>
            </a:r>
            <a:r>
              <a:rPr kumimoji="0" lang="tt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Максат:</a:t>
            </a:r>
            <a:r>
              <a:rPr kumimoji="0" lang="tt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Балаларның  татар телендә дѳрес саный белү күнекмәләрен камилләштерү;”нәрсә?нинди? Сорауларына дөрес итеп җавап бирү.Уй – фикерләү сәләтләрен үстерү.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закрепить ответы на вопросы что? Какой? Сколько?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1200" b="1" dirty="0" smtClean="0">
                <a:latin typeface="Times New Roman" pitchFamily="18" charset="0"/>
                <a:cs typeface="Times New Roman" pitchFamily="18" charset="0"/>
              </a:rPr>
              <a:t>Материалы:</a:t>
            </a:r>
            <a:r>
              <a:rPr lang="tt-RU" sz="1200" dirty="0" smtClean="0">
                <a:latin typeface="Times New Roman" pitchFamily="18" charset="0"/>
                <a:cs typeface="Times New Roman" pitchFamily="18" charset="0"/>
              </a:rPr>
              <a:t>муляжи фруктов и овощей.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Җиһазлау: </a:t>
            </a:r>
            <a:r>
              <a:rPr lang="tt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яшелчә, җиләк-җимеш муля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жлары</a:t>
            </a:r>
            <a:endParaRPr kumimoji="0" lang="ru-RU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Уен барышы:</a:t>
            </a:r>
            <a:r>
              <a:rPr kumimoji="0" lang="tt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түтәлдәге яшелчәләрне (кишер, кәбестә,бәрәнге һ.б)  җиләк- җимешне санау, нинди? Ничә сорауларына җавап бирү.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 нәрсә?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Нинди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Ничә?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татарском языке.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игры: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считать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овощи на грядки, отвечать на вопросы какой? Сколько?</a:t>
            </a:r>
            <a:endParaRPr kumimoji="0" lang="ru-RU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Речевой </a:t>
            </a:r>
            <a:r>
              <a:rPr lang="ru-RU" sz="1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образец: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Ульяна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нәрсә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Саша: 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кишер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суган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бәрәңге, кыяр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кәбестә,алма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Ульяна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Нинди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кишер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Саша: 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Тәмле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(баллы),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кечкенә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 чиста (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пычрак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кишер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Ульяна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Ничә кишер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12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льдар\Desktop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E:\Осенний урожай Козге уныш\20170328_10002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8520"/>
            <a:ext cx="2895600" cy="386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E:\Осенний урожай Козге уныш\20170328_10021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941" y="826167"/>
            <a:ext cx="2938780" cy="3918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018813" y="339400"/>
            <a:ext cx="3178382" cy="439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«</a:t>
            </a:r>
            <a:r>
              <a:rPr lang="ru-RU" sz="2800" b="1" dirty="0" err="1" smtClean="0">
                <a:solidFill>
                  <a:srgbClr val="FF0066"/>
                </a:solidFill>
                <a:latin typeface="Monotype Corsiva" pitchFamily="66" charset="0"/>
              </a:rPr>
              <a:t>Кибет</a:t>
            </a:r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» - «Магазин»</a:t>
            </a:r>
            <a:endParaRPr lang="ru-RU" sz="2800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pic>
        <p:nvPicPr>
          <p:cNvPr id="8" name="Рисунок 7" descr="20170328_0854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1000108"/>
            <a:ext cx="2428859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70328_1032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8926" y="3214686"/>
            <a:ext cx="3143272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463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epositphotos_7089179-stock-illustration-decorative-diet-border-with-fr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" y="0"/>
            <a:ext cx="9142909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42976" y="1214423"/>
            <a:ext cx="6572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785794"/>
            <a:ext cx="700092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Сюжетлы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рольле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уен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“</a:t>
            </a:r>
            <a:r>
              <a:rPr lang="ru-RU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Кибет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  <a:r>
              <a:rPr lang="tt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tt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“Магазин”  </a:t>
            </a: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проекту «</a:t>
            </a:r>
            <a:r>
              <a:rPr lang="ru-RU" sz="1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Уйный</a:t>
            </a: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lang="ru-RU" sz="1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уйный</a:t>
            </a: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үсәбез</a:t>
            </a: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 (диалог между воспитателем и детьми, между детьми)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развивать творческое воображение, сообразительность, диалогическую речь.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Бурычлары</a:t>
            </a: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Кибетче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һөнәренә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карата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кызыксыну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уяту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Дустанә мөнәсәбәтләрне ныгыту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җәмәгать урыннарында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үз- үзеңне тоту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кагыйдәләрен ныгыту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Катнашучылар</a:t>
            </a: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кибетче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сатып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алучылар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машина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йөртүче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йөк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ташучы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Участники: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продавец, покупатель, водитель грузовой машины,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Уен</a:t>
            </a: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барышы</a:t>
            </a: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Машина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йөртүче кибеткә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товар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алып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килә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аны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бушата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Кибетчеләр киштәләргә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товар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тезә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сатып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алучылар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сатып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ала.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 игры: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водитель привозит овощи и фрукты и разгружает. Продавцы раскладывают товар на прилавки. Покупатель покупает овощи и фрукты.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Җиһазлау: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Яшелч</a:t>
            </a:r>
            <a:r>
              <a:rPr lang="tt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ә һәм җиләк җимешләр, кибет макеты, кәрзиннәр,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товар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ташу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өчен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машина,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Материалы: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Фрукты и овощи, макет магазина,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карзины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грузовая машина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Речевой образец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-Исәнме,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Настя.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-Исәнме, Егор.</a:t>
            </a: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-Егор,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нәрсә кирәк?</a:t>
            </a: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Бәрәңге кирәк.</a:t>
            </a: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Мә, бәрәңге.</a:t>
            </a: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Рәхмәт.</a:t>
            </a: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170328_100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8238" y="3638940"/>
            <a:ext cx="1968613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512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Kids - Современные детские гадже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6858000"/>
          </a:xfrm>
          <a:prstGeom prst="rect">
            <a:avLst/>
          </a:prstGeom>
          <a:solidFill>
            <a:srgbClr val="000000">
              <a:alpha val="38824"/>
            </a:srgbClr>
          </a:solidFill>
        </p:spPr>
      </p:pic>
      <p:pic>
        <p:nvPicPr>
          <p:cNvPr id="5" name="Рисунок 4" descr="https://im3-tub-ru.yandex.net/i?id=caef3eb400b04a90a11986dd6c605636-l&amp;n=1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21">
            <a:off x="7425163" y="-144463"/>
            <a:ext cx="1602695" cy="1422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70329_0954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928670"/>
            <a:ext cx="3571900" cy="33805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170329_0954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1142984"/>
            <a:ext cx="3286115" cy="2960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928926" y="428604"/>
            <a:ext cx="3500462" cy="28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«Что лишнее?», </a:t>
            </a:r>
            <a:r>
              <a:rPr lang="ru-RU" dirty="0" err="1" smtClean="0"/>
              <a:t>«Нәрсә артык</a:t>
            </a:r>
            <a:r>
              <a:rPr lang="ru-RU" dirty="0" smtClean="0"/>
              <a:t>?»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5160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льдар\Desktop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252"/>
            <a:ext cx="9144000" cy="68682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im3-tub-ru.yandex.net/i?id=caef3eb400b04a90a11986dd6c605636-l&amp;n=1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228">
            <a:off x="7081514" y="251204"/>
            <a:ext cx="1657350" cy="1624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393577" y="407601"/>
            <a:ext cx="2480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МАКСАТ / ЦЕЛЬ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7626" y="969236"/>
            <a:ext cx="49186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Уен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барышында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балаларның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сөйләм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татар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телендә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активлаштыру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Активизировать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речь детей на татарском языке в процессе игровой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14278" y="2714501"/>
            <a:ext cx="2622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БУРЫЧЛАР / ЗАДАЧИ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90303" y="3439877"/>
            <a:ext cx="78272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сүз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байлыгын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булдыру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сузл</a:t>
            </a:r>
            <a:r>
              <a:rPr lang="tt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рне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сөйләмдә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активлаштыру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tt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2000" dirty="0" smtClean="0">
                <a:latin typeface="Times New Roman" pitchFamily="18" charset="0"/>
                <a:cs typeface="Times New Roman" pitchFamily="18" charset="0"/>
              </a:rPr>
              <a:t>- обогащение </a:t>
            </a:r>
            <a:r>
              <a:rPr lang="tt-RU" sz="2000" dirty="0">
                <a:latin typeface="Times New Roman" pitchFamily="18" charset="0"/>
                <a:cs typeface="Times New Roman" pitchFamily="18" charset="0"/>
              </a:rPr>
              <a:t>словаря, активное использование слов в речи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tt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ътибарлылык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t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хәтер, фикерләү </a:t>
            </a:r>
            <a:r>
              <a:rPr lang="tt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сәләтен, </a:t>
            </a:r>
            <a:r>
              <a:rPr lang="tt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сөйләм телен үстерү;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развивать внимание, память, мышление, связную речь;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татар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телен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өйрәнүгә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кызыксыну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тәрбияләү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воспитывать интерес к изучению татарского языка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89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epositphotos_7089179-stock-illustration-decorative-diet-border-with-fr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" y="0"/>
            <a:ext cx="9142909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778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C:\Users\Ильдар\Desktop\04323caac8c270c031dab77eb94719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20170329_1004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2857496"/>
            <a:ext cx="5857916" cy="3295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786050" y="142852"/>
            <a:ext cx="4929222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Подбери по цвету”-“</a:t>
            </a:r>
            <a:r>
              <a:rPr lang="ru-RU" b="1" i="1" dirty="0" err="1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Төсе буенча</a:t>
            </a:r>
            <a:r>
              <a:rPr lang="ru-RU" b="1" i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сайла</a:t>
            </a:r>
            <a:r>
              <a:rPr lang="ru-RU" b="1" i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”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0"/>
            <a:ext cx="2519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“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E:\depositphotos_7089179-stock-illustration-decorative-diet-border-with-fr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" y="0"/>
            <a:ext cx="9142909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142976" y="1000108"/>
            <a:ext cx="72866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Игра“Подбери по цвету”-“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Төсе буенча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сайла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 детям раздает фигурки фруктов и овощей. Показывая </a:t>
            </a:r>
            <a:r>
              <a:rPr kumimoji="0" lang="tt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муля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 фрукта или овоща, воспитатель говорит: “У кого фрукты(овощи)такого цвета, как у меня, подойдите сюда”.Дети выходят, показывают свои фигурки,  называют их(“Красное яблоко”- “Кызыл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алма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”, “Зеленая капуста”-“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Яшел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кәбестә”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)и кладут в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карзину.Игра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продолжается до тех пор, пока все дети не сложат свои фигурки в корзину.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льдар\Desktop\04323caac8c270c031dab77eb9471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E:\Осенний урожай Козге уныш\20170328_10143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2597"/>
            <a:ext cx="2938780" cy="3918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75856" y="109560"/>
            <a:ext cx="4752528" cy="4391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«</a:t>
            </a:r>
            <a:r>
              <a:rPr lang="ru-RU" sz="2800" b="1" dirty="0" err="1" smtClean="0">
                <a:solidFill>
                  <a:srgbClr val="FF0066"/>
                </a:solidFill>
                <a:latin typeface="Monotype Corsiva" pitchFamily="66" charset="0"/>
              </a:rPr>
              <a:t>Сыйланабыз</a:t>
            </a:r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» - «Угощаемся»</a:t>
            </a:r>
            <a:endParaRPr lang="ru-RU" sz="2800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E:\Осенний урожай Козге уныш\20170328_10144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2420888"/>
            <a:ext cx="2975422" cy="3982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E:\Осенний урожай Козге уныш\20170328_101046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52736"/>
            <a:ext cx="3024335" cy="3960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990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epositphotos_7089179-stock-illustration-decorative-diet-border-with-fr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909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14414" y="1000108"/>
            <a:ext cx="6858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1214422"/>
            <a:ext cx="70009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Игра «</a:t>
            </a:r>
            <a:r>
              <a:rPr lang="ru-RU" b="1" dirty="0" err="1" smtClean="0"/>
              <a:t>Сыйланабыз</a:t>
            </a:r>
            <a:r>
              <a:rPr lang="ru-RU" b="1" dirty="0" smtClean="0"/>
              <a:t>- </a:t>
            </a:r>
            <a:r>
              <a:rPr lang="ru-RU" b="1" dirty="0" err="1" smtClean="0"/>
              <a:t>угащаемся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 Цель:</a:t>
            </a:r>
            <a:r>
              <a:rPr lang="ru-RU" dirty="0" smtClean="0"/>
              <a:t> побуждать интерес к изучению татарского языка и умению общаться. обогатить активный словарь детей словами — используемыми в игре.</a:t>
            </a:r>
          </a:p>
          <a:p>
            <a:r>
              <a:rPr lang="ru-RU" b="1" dirty="0" err="1" smtClean="0"/>
              <a:t>Максат</a:t>
            </a:r>
            <a:r>
              <a:rPr lang="ru-RU" dirty="0" smtClean="0"/>
              <a:t>: татар </a:t>
            </a:r>
            <a:r>
              <a:rPr lang="ru-RU" dirty="0" err="1" smtClean="0"/>
              <a:t>теленә </a:t>
            </a:r>
            <a:r>
              <a:rPr lang="ru-RU" dirty="0" smtClean="0"/>
              <a:t>карата  </a:t>
            </a:r>
            <a:r>
              <a:rPr lang="ru-RU" dirty="0" err="1" smtClean="0"/>
              <a:t>кызыксынуны</a:t>
            </a:r>
            <a:r>
              <a:rPr lang="ru-RU" dirty="0" smtClean="0"/>
              <a:t> </a:t>
            </a:r>
            <a:r>
              <a:rPr lang="ru-RU" dirty="0" err="1" smtClean="0"/>
              <a:t>уяту</a:t>
            </a:r>
            <a:r>
              <a:rPr lang="ru-RU" dirty="0" smtClean="0"/>
              <a:t>. </a:t>
            </a:r>
            <a:r>
              <a:rPr lang="ru-RU" dirty="0" err="1" smtClean="0"/>
              <a:t>Уен</a:t>
            </a:r>
            <a:r>
              <a:rPr lang="ru-RU" dirty="0" smtClean="0"/>
              <a:t> </a:t>
            </a:r>
            <a:r>
              <a:rPr lang="ru-RU" dirty="0" err="1" smtClean="0"/>
              <a:t>аркылы</a:t>
            </a:r>
            <a:r>
              <a:rPr lang="ru-RU" dirty="0" smtClean="0"/>
              <a:t> </a:t>
            </a:r>
            <a:r>
              <a:rPr lang="ru-RU" dirty="0" err="1" smtClean="0"/>
              <a:t>сөйләм телен</a:t>
            </a:r>
            <a:r>
              <a:rPr lang="ru-RU" dirty="0" smtClean="0"/>
              <a:t> </a:t>
            </a:r>
            <a:r>
              <a:rPr lang="ru-RU" dirty="0" err="1" smtClean="0"/>
              <a:t>баету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Оборудование: </a:t>
            </a:r>
            <a:r>
              <a:rPr lang="ru-RU" dirty="0" smtClean="0"/>
              <a:t>тарелки, фрукты и овощи.</a:t>
            </a:r>
          </a:p>
          <a:p>
            <a:r>
              <a:rPr lang="tt-RU" b="1" dirty="0" smtClean="0"/>
              <a:t>Җиһазлау:</a:t>
            </a:r>
            <a:r>
              <a:rPr lang="tt-RU" dirty="0" smtClean="0"/>
              <a:t>тәлинкәләр, яшелчә, җиләк-җимешләр </a:t>
            </a:r>
          </a:p>
          <a:p>
            <a:r>
              <a:rPr lang="tt-RU" b="1" dirty="0" smtClean="0"/>
              <a:t>Ход игры:</a:t>
            </a:r>
            <a:r>
              <a:rPr lang="tt-RU" dirty="0" smtClean="0"/>
              <a:t>Дети</a:t>
            </a:r>
            <a:r>
              <a:rPr lang="ru-RU" dirty="0" smtClean="0"/>
              <a:t>угощают друг друга.</a:t>
            </a:r>
          </a:p>
          <a:p>
            <a:r>
              <a:rPr lang="tt-RU" b="1" dirty="0" smtClean="0"/>
              <a:t> Уен барышы: </a:t>
            </a:r>
            <a:r>
              <a:rPr lang="tt-RU" dirty="0" smtClean="0"/>
              <a:t>Балалар бер- берсен сыйлый.</a:t>
            </a:r>
          </a:p>
          <a:p>
            <a:r>
              <a:rPr lang="tt-RU" b="1" dirty="0" smtClean="0"/>
              <a:t>Речевой образец:-</a:t>
            </a:r>
            <a:r>
              <a:rPr lang="tt-RU" dirty="0" smtClean="0"/>
              <a:t>Матвей, мә алма, аша.</a:t>
            </a:r>
          </a:p>
          <a:p>
            <a:r>
              <a:rPr lang="tt-RU" dirty="0" smtClean="0"/>
              <a:t>-Рәхмәт, алма тәмле.</a:t>
            </a:r>
          </a:p>
          <a:p>
            <a:r>
              <a:rPr lang="tt-RU" dirty="0" smtClean="0"/>
              <a:t>-Настя, мә кишер, аша.</a:t>
            </a:r>
          </a:p>
          <a:p>
            <a:r>
              <a:rPr lang="tt-RU" dirty="0" smtClean="0"/>
              <a:t>-рәхмәт, кишер тәмле.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512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Ильдар\Desktop\1363472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" y="0"/>
            <a:ext cx="921884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E:\Осенний урожай Козге уныш\20170328_10084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8271"/>
            <a:ext cx="2993390" cy="3990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E:\Осенний урожай Козге уныш\20170328_10091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36912"/>
            <a:ext cx="3305036" cy="3816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E:\Осенний урожай Козге уныш\20170328_100758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52736"/>
            <a:ext cx="3319780" cy="44265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987824" y="232412"/>
            <a:ext cx="5832648" cy="5831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«</a:t>
            </a:r>
            <a:r>
              <a:rPr lang="ru-RU" sz="2800" b="1" i="1" dirty="0" err="1" smtClean="0">
                <a:solidFill>
                  <a:srgbClr val="FF0066"/>
                </a:solidFill>
                <a:latin typeface="Monotype Corsiva" pitchFamily="66" charset="0"/>
              </a:rPr>
              <a:t>Ә</a:t>
            </a:r>
            <a:r>
              <a:rPr lang="ru-RU" sz="2800" b="1" dirty="0" err="1" smtClean="0">
                <a:solidFill>
                  <a:srgbClr val="FF0066"/>
                </a:solidFill>
                <a:latin typeface="Monotype Corsiva" pitchFamily="66" charset="0"/>
              </a:rPr>
              <a:t>ниг</a:t>
            </a:r>
            <a:r>
              <a:rPr lang="ru-RU" sz="2800" b="1" i="1" dirty="0" err="1" smtClean="0">
                <a:solidFill>
                  <a:srgbClr val="FF0066"/>
                </a:solidFill>
                <a:latin typeface="Monotype Corsiva" pitchFamily="66" charset="0"/>
              </a:rPr>
              <a:t>ә</a:t>
            </a:r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FF0066"/>
                </a:solidFill>
                <a:latin typeface="Monotype Corsiva" pitchFamily="66" charset="0"/>
              </a:rPr>
              <a:t>булышабыз</a:t>
            </a:r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 - «Помогаем маме»</a:t>
            </a:r>
            <a:endParaRPr lang="ru-RU" sz="2800" dirty="0">
              <a:solidFill>
                <a:srgbClr val="FF0066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972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epositphotos_7089179-stock-illustration-decorative-diet-border-with-fr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" y="0"/>
            <a:ext cx="9142909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928670"/>
            <a:ext cx="685804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Помоги маме»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 игры: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научить детей различать овощи и фрукты, правильно называть их</a:t>
            </a:r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 на татарском языке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Задачи: учить детей отличать овощи от фруктов, развивать мышление, внимание, память, речь дошкольников</a:t>
            </a:r>
          </a:p>
          <a:p>
            <a:r>
              <a:rPr lang="tt-RU" sz="1400" b="1" dirty="0" smtClean="0">
                <a:latin typeface="Times New Roman" pitchFamily="18" charset="0"/>
                <a:cs typeface="Times New Roman" pitchFamily="18" charset="0"/>
              </a:rPr>
              <a:t>Оборудование: </a:t>
            </a:r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Кастрюля, банка, салатница, овощи и фрукты.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Ход игры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Играть могут от одного до четырех игроков. На столе расположить </a:t>
            </a:r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кастрюлю, салатни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цу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для варки компота и супа и для салата. На столе также лежат муляжи овощей и фруктов. Дети по очередности подбирают фрукты для варки компота. Овощи для салата  или супа.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Речевой образец: -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алатка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нәрсә кирәк?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-Кыяр,кәбестә, кишер кирәк.</a:t>
            </a:r>
          </a:p>
          <a:p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-Ашка нәрсә кирәк?</a:t>
            </a:r>
          </a:p>
          <a:p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-чөгендер, бәрәнге, кәбестә кирәк.</a:t>
            </a:r>
          </a:p>
          <a:p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-компотка нәрсә кирәк?</a:t>
            </a:r>
          </a:p>
          <a:p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-алма, груша, әфлисун кирәк.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«Әнигә булыш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» -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«Без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инде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хәзер зурлар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мәктәпкә илтә юллар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Максат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Аш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салат, компот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әзерләгәндә кулланыла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торган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яшелчә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җимешләрнең исемнәрен дѳрес итеп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атау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Бирелгән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аш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салат, компот)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тѳркемнәргә дѳрес сайлый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белү  күнекмәләре булдыру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Ѳлкәннәргә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карата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хѳрмәт хисе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тәрбияләү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Җиһазлау: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кәстрүл,</a:t>
            </a:r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банка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салат савыты,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яшелчә, җимеш</a:t>
            </a:r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-җимеш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1400" b="1" dirty="0" smtClean="0">
                <a:latin typeface="Times New Roman" pitchFamily="18" charset="0"/>
                <a:cs typeface="Times New Roman" pitchFamily="18" charset="0"/>
              </a:rPr>
              <a:t>Уен барышы</a:t>
            </a:r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: Балаларга кәстрүл,банка, салат савыты бирелә. Бирелгән  яшелчә һәм җиләк-җимеш арасыннан  компот (аш, салат) ѳчен кирәкле яшелчә, җиләк-җимешләрне  табып, исемнәрен әйтеп кирәкле  савыт – сабага урнаштыру.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12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Ильдар\Desktop\ac07a53d8e121421321dac2111e0c5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26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im3-tub-ru.yandex.net/i?id=caef3eb400b04a90a11986dd6c605636-l&amp;n=1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9020">
            <a:off x="449503" y="49365"/>
            <a:ext cx="1602695" cy="1422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71736" y="285728"/>
            <a:ext cx="4000528" cy="571504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“Большой- маленький”-“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Зур-кечкен</a:t>
            </a:r>
            <a:r>
              <a:rPr lang="tt-RU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ә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20170329_1022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1285860"/>
            <a:ext cx="3639539" cy="442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170329_1048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1285860"/>
            <a:ext cx="3522773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3363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epositphotos_7089179-stock-illustration-decorative-diet-border-with-fr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" y="0"/>
            <a:ext cx="9142909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71604" y="751344"/>
            <a:ext cx="61436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Игра:“</a:t>
            </a:r>
            <a:r>
              <a:rPr lang="ru-RU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Большой-маленький</a:t>
            </a:r>
            <a:r>
              <a:rPr lang="ru-RU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”-“</a:t>
            </a:r>
            <a:r>
              <a:rPr lang="ru-RU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Зур-кечкен</a:t>
            </a:r>
            <a:r>
              <a:rPr lang="tt-RU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ә</a:t>
            </a:r>
            <a:r>
              <a:rPr lang="ru-RU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lang="ru-RU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Определить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величине овощи и фрукты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Максат</a:t>
            </a:r>
            <a:r>
              <a:rPr lang="ru-RU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яшелчә һәм җиләк -җимешләрне  зурлыгы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буенча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төркемләү.</a:t>
            </a: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Җиһазлау</a:t>
            </a:r>
            <a:r>
              <a:rPr lang="tt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:яшелчә һәм җиләк җимеш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муляжлары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tt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t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Оборудование</a:t>
            </a:r>
            <a:r>
              <a:rPr lang="tt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:Муляжи овощей и фруктов.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 </a:t>
            </a: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:Детям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предлагается отобрать фигурки фруктов и овощей по названному признаку.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Например:все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большие фрукты(овощи) или все маленькие фрукты(овощи).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Уен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барышы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Әйтелгән яшелчә һәм җиләк- җимешнең зурлыгы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буенча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төркемләү.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Речевой образец: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зур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кәбестә –кечкенә кәбестә, зур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кишер-кечкенә кишер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зур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алма-кечкенә алма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12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льдар\Desktop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04664"/>
            <a:ext cx="73448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Методическая использованная литература </a:t>
            </a:r>
          </a:p>
          <a:p>
            <a:pPr algn="ctr" fontAlgn="base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  «Программа обучения русскоязычных детей татарскому языку в детском саду» под редакцией З.М.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Зариповой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Р.С. Исаевой, Р.Г.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Кидрячевой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(национально-региональная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   Закирова К.В.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бакчасында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рус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балаларына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татар теле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өйрәтү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программа, методик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киңәшләр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диагностика, Казан, 2013</a:t>
            </a:r>
          </a:p>
          <a:p>
            <a:pPr fontAlgn="base">
              <a:lnSpc>
                <a:spcPct val="150000"/>
              </a:lnSpc>
            </a:pPr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-   Зарипова З.М. Татарча сөйләшәбез. Говорим по-татарски. 4-5 яш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ьлек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өчен методик кулланма. Казан, “Хәтер”, 2011</a:t>
            </a:r>
          </a:p>
          <a:p>
            <a:pPr fontAlgn="base">
              <a:lnSpc>
                <a:spcPct val="150000"/>
              </a:lnSpc>
            </a:pPr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-   Зарипова 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З.М. Татарча сөйләшәбез. Говорим по-татарски</a:t>
            </a:r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. 5-6 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яш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ьлек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өчен методик кулланма.</a:t>
            </a:r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Казан, “Хәтер”, </a:t>
            </a:r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2012</a:t>
            </a:r>
          </a:p>
          <a:p>
            <a:pPr fontAlgn="base">
              <a:lnSpc>
                <a:spcPct val="150000"/>
              </a:lnSpc>
            </a:pPr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-   Зарипова 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З.М. Татарча сөйләшәбез. Говорим по-татарски. </a:t>
            </a:r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6-7 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яш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ьлек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өчен методик кулланма. Казан, “Хәтер”, </a:t>
            </a:r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2014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 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Шаехова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Р.К., “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Мәктәпкәчә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яшьтәгеләр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әлифбасы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Авазларны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уйнатып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”, методик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кулланма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Казан,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Хәтер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2011</a:t>
            </a:r>
          </a:p>
          <a:p>
            <a:pPr fontAlgn="base">
              <a:lnSpc>
                <a:spcPct val="15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  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Шаехова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Р.К., “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Мәктәпкәчә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яшьтәгеләр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әлифбасы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”,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 Казан, “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Хәтер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2011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im3-tub-ru.yandex.net/i?id=caef3eb400b04a90a11986dd6c605636-l&amp;n=1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8707">
            <a:off x="7511989" y="53286"/>
            <a:ext cx="1602695" cy="1422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6097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Ильдар\Desktop\04323caac8c270c031dab77eb94719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59832" y="116632"/>
            <a:ext cx="4177604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Паспорт дидактической игры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i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Көзге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i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уңыш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» -</a:t>
            </a:r>
            <a:r>
              <a:rPr lang="ru-RU" sz="1800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«Осенний </a:t>
            </a:r>
            <a:r>
              <a:rPr lang="ru-RU" sz="1800" b="1" i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урожай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8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63569030"/>
              </p:ext>
            </p:extLst>
          </p:nvPr>
        </p:nvGraphicFramePr>
        <p:xfrm>
          <a:off x="251520" y="1052736"/>
          <a:ext cx="8712968" cy="5544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3866"/>
                <a:gridCol w="7149102"/>
              </a:tblGrid>
              <a:tr h="3074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игры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Активизировать речь детей на татарском языке в процессе игровой деятельности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08" marR="43408" marT="0" marB="0"/>
                </a:tc>
              </a:tr>
              <a:tr h="6520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Интеграция образовательных областей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Социально-коммуникативное развитие, познавательное развитие, речевое развитие, художественно-эстетическое развитие, физическое развитие.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08" marR="43408" marT="0" marB="0"/>
                </a:tc>
              </a:tr>
              <a:tr h="434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Возрастные группы детей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детей 4-7 лет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08" marR="43408" marT="0" marB="0"/>
                </a:tc>
              </a:tr>
              <a:tr h="9100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Вариативность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Игра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позволяет решать программные образовательные задачи в совместной деятельности взрослого и в рамках НОД (обучение татарскому языку, развитие речи и обучение грамоте, ознакомление с окружающим миром, формирование элементарных математических представлений</a:t>
                      </a:r>
                      <a:r>
                        <a:rPr lang="tt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ИЗО деятел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ь</a:t>
                      </a:r>
                      <a:r>
                        <a:rPr lang="tt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ности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), так и при проведении режимных моментов, в частности при организации игровой деятельности дошкольников.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08" marR="43408" marT="0" marB="0"/>
                </a:tc>
              </a:tr>
              <a:tr h="27363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Творческие находки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1.Оригинальность идеи - создание дидактической игры с различной вариативностью.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2.Вариативность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предложенных игр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упражнений позволяют решать комплексно-обучающие, развивающие и воспитательные задачи: закреплять знание татарского языка, развивать разговорную речь, логическое и модельно-конструктивное мышление, воспитывать умение играть группой, подгруппой, в команде.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3.Широкий спектр использования игры, ее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полифункциональность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помимо представленных методических рекомендаций педагоги могут применять эту игру при организации образовательного процесса по другим образовательным областям.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4.Эстетическая привлекательность пособия, необычность позволяют сделать познавательный процесс для детей увлекательным.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5.Предложенный материал подобран в соответствии с программными задачами.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6.Дидактическую игру  можно использовать на совместных мероприятиях и утренниках  с родителями, а также  для занятий с ребенком дома.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08" marR="43408" marT="0" marB="0"/>
                </a:tc>
              </a:tr>
              <a:tr h="5040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Авторы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08" marR="434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Мурадымова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Ч.Н.,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Мулюкова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Ф.Р.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408" marR="43408" marT="0" marB="0"/>
                </a:tc>
              </a:tr>
            </a:tbl>
          </a:graphicData>
        </a:graphic>
      </p:graphicFrame>
      <p:pic>
        <p:nvPicPr>
          <p:cNvPr id="3" name="Picture 2" descr="Конспект летнейпрогулки в детском саду в старшей группе - Кн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91649">
            <a:off x="7500306" y="69479"/>
            <a:ext cx="1500661" cy="1409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6781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льдар\Desktop\180041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5" y="0"/>
            <a:ext cx="9144000" cy="6715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Ильдар\Desktop\Фото-волшебное дерево\20170313_07182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90536" y="1894793"/>
            <a:ext cx="5040560" cy="3500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8975" y="110949"/>
            <a:ext cx="5959189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Игровое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оборудование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ru-RU" sz="3100" b="1" dirty="0" err="1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Тылсымлы</a:t>
            </a:r>
            <a:r>
              <a:rPr lang="ru-RU" sz="31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ru-RU" sz="3100" b="1" dirty="0" err="1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агач</a:t>
            </a:r>
            <a:r>
              <a:rPr lang="ru-RU" sz="31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» - «Волшебное дерево»</a:t>
            </a:r>
            <a:endParaRPr lang="ru-RU" sz="3100" b="1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2132856"/>
            <a:ext cx="3816424" cy="36933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Дерево выпилено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листа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фанеры, окрашено зеленой краской и обклеено зелеными листиками из фетры: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просверленные дырочки  служат для вставки муляжей фруктов.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муляжи фруктов сделаны из соленого теста, пенопласта и экологического материала — ЭВА.</a:t>
            </a:r>
            <a:r>
              <a:rPr lang="ru-RU" dirty="0" smtClean="0"/>
              <a:t>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этиленвинилацетат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– яблоко (алма), груша, слива, лимон, виноград, апельсин (</a:t>
            </a:r>
            <a:r>
              <a:rPr lang="tt-RU" dirty="0" smtClean="0">
                <a:latin typeface="Times New Roman" pitchFamily="18" charset="0"/>
                <a:cs typeface="Times New Roman" pitchFamily="18" charset="0"/>
              </a:rPr>
              <a:t>әфлисун)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мандарин, вишня (чия).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Конспект летнейпрогулки в детском саду в старшей группе - Кн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16632"/>
            <a:ext cx="1769983" cy="1662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6923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льдар\Desktop\Proshhay-nachalnaya-prevyu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Осенний урожай Козге уныш\20170328_09563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017565" cy="3816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197077" y="124297"/>
            <a:ext cx="3456384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Игровое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оборудование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ru-RU" sz="31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Т</a:t>
            </a:r>
            <a:r>
              <a:rPr lang="tt-RU" sz="3100" b="1" i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ү</a:t>
            </a:r>
            <a:r>
              <a:rPr lang="tt-RU" sz="31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т</a:t>
            </a:r>
            <a:r>
              <a:rPr lang="tt-RU" sz="3100" b="1" i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ә</a:t>
            </a:r>
            <a:r>
              <a:rPr lang="tt-RU" sz="31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л</a:t>
            </a:r>
            <a:r>
              <a:rPr lang="ru-RU" sz="31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» - «Огород»</a:t>
            </a:r>
            <a:endParaRPr lang="ru-RU" sz="3100" b="1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sp>
        <p:nvSpPr>
          <p:cNvPr id="8" name="Содержимое 3"/>
          <p:cNvSpPr>
            <a:spLocks noGrp="1"/>
          </p:cNvSpPr>
          <p:nvPr>
            <p:ph idx="1"/>
          </p:nvPr>
        </p:nvSpPr>
        <p:spPr>
          <a:xfrm>
            <a:off x="1037103" y="5212938"/>
            <a:ext cx="7272808" cy="16004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Огород состоит из деревянного ящика. Фрукты и овощи сшиты из разноцветного фетра. (Овощи: морковь, свекла,  капуста, огурец, помидор, горох, баклажан, картофель, тыква, чеснок.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Яшелч</a:t>
            </a:r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әләр: кишер, чөгендер, кәбестә, кыяр, помидор, борчак, бакла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жан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бәрәңге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кабак,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сарымсак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Фрукты: яблоко, груша, апельсин, банан. </a:t>
            </a:r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Җиләк-җимешләр: алма, груша, әфлисун, банан. Грядки сшиты из ткани и наполнены набивным материалом- </a:t>
            </a:r>
            <a:r>
              <a:rPr lang="tt-RU" sz="1400" dirty="0">
                <a:latin typeface="Times New Roman" pitchFamily="18" charset="0"/>
                <a:cs typeface="Times New Roman" pitchFamily="18" charset="0"/>
              </a:rPr>
              <a:t>холлофайбером. </a:t>
            </a:r>
            <a:r>
              <a:rPr lang="tt-RU" sz="1400" dirty="0" smtClean="0">
                <a:latin typeface="Times New Roman" pitchFamily="18" charset="0"/>
                <a:cs typeface="Times New Roman" pitchFamily="18" charset="0"/>
              </a:rPr>
              <a:t>Мешки вязанные из шпагата и корзина из фетра  служат для сбора осеннего урожая.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E:\Осенний урожай Козге уныш\20170328_09523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22" y="1052736"/>
            <a:ext cx="4248472" cy="3312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https://im3-tub-ru.yandex.net/i?id=caef3eb400b04a90a11986dd6c605636-l&amp;n=13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7605">
            <a:off x="7587116" y="23997"/>
            <a:ext cx="1445591" cy="1432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:\Осенний урожай Козге уныш\20170328_095640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68561"/>
            <a:ext cx="2304256" cy="1569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1752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4" name="Picture 16" descr="Kids - Современные детские гадже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6858000"/>
          </a:xfrm>
          <a:prstGeom prst="rect">
            <a:avLst/>
          </a:prstGeom>
          <a:solidFill>
            <a:srgbClr val="000000">
              <a:alpha val="38824"/>
            </a:srgbClr>
          </a:solidFill>
        </p:spPr>
      </p:pic>
      <p:sp>
        <p:nvSpPr>
          <p:cNvPr id="22532" name="AutoShape 4" descr="фруктовая пальма - Стоковое векторное изображение vectomart #62911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фруктовая пальма - Стоковое векторное изображение vectomart #62911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6" name="AutoShape 8" descr="фруктовая пальма - Стоковое векторное изображение vectomart #62911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8" name="AutoShape 10" descr="фруктовая пальма - Стоковое векторное изображение vectomart #62911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40" name="AutoShape 12" descr="фруктовая пальма - Стоковое векторное изображение vectomart #62911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16" descr="картинки цветы ромашки нарисованны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877272"/>
            <a:ext cx="1134231" cy="783354"/>
          </a:xfrm>
          <a:prstGeom prst="rect">
            <a:avLst/>
          </a:prstGeom>
          <a:noFill/>
        </p:spPr>
      </p:pic>
      <p:pic>
        <p:nvPicPr>
          <p:cNvPr id="11" name="Picture 16" descr="картинки цветы ромашки нарисованны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5805264"/>
            <a:ext cx="1134231" cy="783354"/>
          </a:xfrm>
          <a:prstGeom prst="rect">
            <a:avLst/>
          </a:prstGeom>
          <a:noFill/>
        </p:spPr>
      </p:pic>
      <p:pic>
        <p:nvPicPr>
          <p:cNvPr id="14" name="Объект 3" descr="C:\Users\Ильдар\Desktop\Фото-волшебное дерево\20170313_093259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4124">
            <a:off x="561164" y="1502244"/>
            <a:ext cx="3675438" cy="3134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C:\Users\Ильдар\Desktop\Фото-волшебное дерево\20170313_093219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7802">
            <a:off x="4964338" y="1502219"/>
            <a:ext cx="3767139" cy="3059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035151" y="7937"/>
            <a:ext cx="5050655" cy="5666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2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tt-RU" sz="11200" b="1" i="1" dirty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Җ</a:t>
            </a:r>
            <a:r>
              <a:rPr lang="tt-RU" sz="11200" b="1" dirty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ил</a:t>
            </a:r>
            <a:r>
              <a:rPr lang="tt-RU" sz="11200" b="1" i="1" dirty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ә</a:t>
            </a:r>
            <a:r>
              <a:rPr lang="tt-RU" sz="11200" b="1" dirty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к-</a:t>
            </a:r>
            <a:r>
              <a:rPr lang="tt-RU" sz="11200" b="1" i="1" dirty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җ</a:t>
            </a:r>
            <a:r>
              <a:rPr lang="tt-RU" sz="11200" b="1" dirty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имешл</a:t>
            </a:r>
            <a:r>
              <a:rPr lang="tt-RU" sz="11200" b="1" i="1" dirty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ә</a:t>
            </a:r>
            <a:r>
              <a:rPr lang="tt-RU" sz="11200" b="1" dirty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р</a:t>
            </a:r>
            <a:r>
              <a:rPr lang="ru-RU" sz="112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»</a:t>
            </a:r>
            <a:r>
              <a:rPr lang="ru-RU" sz="11200" b="1" dirty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112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- «Фрукты» </a:t>
            </a:r>
          </a:p>
          <a:p>
            <a:r>
              <a:rPr lang="ru-RU" sz="86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86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</a:br>
            <a:endParaRPr lang="ru-RU" sz="8600" dirty="0">
              <a:solidFill>
                <a:srgbClr val="FF0066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9" name="Рисунок 18" descr="https://im3-tub-ru.yandex.net/i?id=caef3eb400b04a90a11986dd6c605636-l&amp;n=13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163" y="-144463"/>
            <a:ext cx="1602695" cy="1422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epositphotos_7089179-stock-illustration-decorative-diet-border-with-fr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2909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36699"/>
            <a:ext cx="82809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Игра «Н</a:t>
            </a:r>
            <a:r>
              <a:rPr lang="tt-RU" sz="1600" b="1" dirty="0" smtClean="0">
                <a:latin typeface="Times New Roman" pitchFamily="18" charset="0"/>
                <a:cs typeface="Times New Roman" pitchFamily="18" charset="0"/>
              </a:rPr>
              <a:t>әрсә өстәлде?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1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«Что добавилось?»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Цель: развивать зрительную память и внимание, активизировать словарь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существительных по теме.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Фрукты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рассматривай и их запоминай,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Я новые добавлю, а ты их называй.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(Муляжи фруктов.)</a:t>
            </a:r>
            <a:r>
              <a:rPr lang="ru-RU" sz="1600" dirty="0">
                <a:solidFill>
                  <a:srgbClr val="FF0066"/>
                </a:solidFill>
              </a:rPr>
              <a:t> </a:t>
            </a:r>
            <a:r>
              <a:rPr lang="ru-RU" sz="1600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Фрукты</a:t>
            </a:r>
            <a:r>
              <a:rPr lang="ru-RU" sz="1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–яблоко (алма), груша, слива, лимон, виноград, апельсин (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әфлисун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), мандарин, вишня (чия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Игра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Тылсымлы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1600" b="1" dirty="0" smtClean="0">
                <a:latin typeface="Times New Roman" pitchFamily="18" charset="0"/>
                <a:cs typeface="Times New Roman" pitchFamily="18" charset="0"/>
              </a:rPr>
              <a:t>төсләр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- «</a:t>
            </a:r>
            <a:r>
              <a:rPr lang="tt-RU" sz="1600" b="1" dirty="0" smtClean="0">
                <a:latin typeface="Times New Roman" pitchFamily="18" charset="0"/>
                <a:cs typeface="Times New Roman" pitchFamily="18" charset="0"/>
              </a:rPr>
              <a:t>Волшебные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tt-RU" sz="1600" b="1" dirty="0" smtClean="0">
                <a:latin typeface="Times New Roman" pitchFamily="18" charset="0"/>
                <a:cs typeface="Times New Roman" pitchFamily="18" charset="0"/>
              </a:rPr>
              <a:t>вета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Цель: уточнить представление детей об основных цветах, учить образовывать прилагательные, обозначающие признак предмета по цвету.</a:t>
            </a: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волшебное дерево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посмотри,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Какой по цвету фрукт, ты скажи.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(Муляжи фруктов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.)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нәрсә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?» – «Это что?», «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Нинди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?» - «Какой?». Например: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алма. Алма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кызыл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 Алма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тәмле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Цвета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кызыл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сары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яшел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зәңгәр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кара; </a:t>
            </a:r>
            <a:r>
              <a:rPr lang="ru-RU" sz="1600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вкус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тәмле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баллы,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әче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Игра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Нәрсә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артык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?» - «Что лишний?»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Цель: учить детей выделять в предметах их существенные признаки и делать 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этой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необходимые обобщения, активизировать предметный словарь.</a:t>
            </a: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дерево ты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посмотри,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Предмет лишний назови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И свой выбор объясни.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Алма,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груша, </a:t>
            </a:r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помидор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слива.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Лимон,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әфлисун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персик, 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чия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28805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tt-RU" sz="2000" b="1" i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Җ</a:t>
            </a:r>
            <a:r>
              <a:rPr lang="tt-RU" sz="20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ил</a:t>
            </a:r>
            <a:r>
              <a:rPr lang="tt-RU" sz="2000" b="1" i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ә</a:t>
            </a:r>
            <a:r>
              <a:rPr lang="tt-RU" sz="20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к - </a:t>
            </a:r>
            <a:r>
              <a:rPr lang="tt-RU" sz="2000" b="1" i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җ</a:t>
            </a:r>
            <a:r>
              <a:rPr lang="tt-RU" sz="20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имешл</a:t>
            </a:r>
            <a:r>
              <a:rPr lang="tt-RU" sz="2000" b="1" i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ә</a:t>
            </a:r>
            <a:r>
              <a:rPr lang="tt-RU" sz="2000" b="1" dirty="0" smtClean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р</a:t>
            </a:r>
            <a:r>
              <a:rPr lang="ru-RU" sz="2000" b="1" dirty="0">
                <a:solidFill>
                  <a:srgbClr val="FF0066"/>
                </a:solidFill>
                <a:latin typeface="Monotype Corsiva" pitchFamily="66" charset="0"/>
                <a:cs typeface="Times New Roman" pitchFamily="18" charset="0"/>
              </a:rPr>
              <a:t>» - «Фрукты» </a:t>
            </a:r>
          </a:p>
        </p:txBody>
      </p:sp>
    </p:spTree>
    <p:extLst>
      <p:ext uri="{BB962C8B-B14F-4D97-AF65-F5344CB8AC3E}">
        <p14:creationId xmlns="" xmlns:p14="http://schemas.microsoft.com/office/powerpoint/2010/main" val="33512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льдар\Desktop\i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Ильдар\Desktop\Фото-волшебное дерево\20170313_09382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5709" y="2086134"/>
            <a:ext cx="4409238" cy="3317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Ильдар\Desktop\Фото-волшебное дерево\20170313_09370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6988">
            <a:off x="6037421" y="2305125"/>
            <a:ext cx="2986402" cy="220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Ильдар\Desktop\Фото-волшебное дерево\20170313_09400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5025">
            <a:off x="-88124" y="2215227"/>
            <a:ext cx="2947860" cy="2163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im3-tub-ru.yandex.net/i?id=caef3eb400b04a90a11986dd6c605636-l&amp;n=13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9391">
            <a:off x="421741" y="23998"/>
            <a:ext cx="1445591" cy="1432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912157" y="116632"/>
            <a:ext cx="4163356" cy="9361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FF0066"/>
                </a:solidFill>
                <a:latin typeface="Monotype Corsiva" pitchFamily="66" charset="0"/>
              </a:rPr>
              <a:t>«</a:t>
            </a:r>
            <a:r>
              <a:rPr lang="ru-RU" sz="2800" b="1" dirty="0" err="1">
                <a:solidFill>
                  <a:srgbClr val="FF0066"/>
                </a:solidFill>
                <a:latin typeface="Monotype Corsiva" pitchFamily="66" charset="0"/>
              </a:rPr>
              <a:t>С</a:t>
            </a:r>
            <a:r>
              <a:rPr lang="ru-RU" sz="2800" b="1" i="1" dirty="0" err="1">
                <a:solidFill>
                  <a:srgbClr val="FF0066"/>
                </a:solidFill>
                <a:latin typeface="Monotype Corsiva" pitchFamily="66" charset="0"/>
              </a:rPr>
              <a:t>ү</a:t>
            </a:r>
            <a:r>
              <a:rPr lang="ru-RU" sz="2800" b="1" dirty="0" err="1">
                <a:solidFill>
                  <a:srgbClr val="FF0066"/>
                </a:solidFill>
                <a:latin typeface="Monotype Corsiva" pitchFamily="66" charset="0"/>
              </a:rPr>
              <a:t>зл</a:t>
            </a:r>
            <a:r>
              <a:rPr lang="ru-RU" sz="2800" b="1" i="1" dirty="0" err="1">
                <a:solidFill>
                  <a:srgbClr val="FF0066"/>
                </a:solidFill>
                <a:latin typeface="Monotype Corsiva" pitchFamily="66" charset="0"/>
              </a:rPr>
              <a:t>ә</a:t>
            </a:r>
            <a:r>
              <a:rPr lang="ru-RU" sz="2800" b="1" dirty="0" err="1">
                <a:solidFill>
                  <a:srgbClr val="FF0066"/>
                </a:solidFill>
                <a:latin typeface="Monotype Corsiva" pitchFamily="66" charset="0"/>
              </a:rPr>
              <a:t>рне</a:t>
            </a:r>
            <a:r>
              <a:rPr lang="ru-RU" sz="2800" b="1" dirty="0">
                <a:solidFill>
                  <a:srgbClr val="FF0066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rgbClr val="FF0066"/>
                </a:solidFill>
                <a:latin typeface="Monotype Corsiva" pitchFamily="66" charset="0"/>
              </a:rPr>
              <a:t>и</a:t>
            </a:r>
            <a:r>
              <a:rPr lang="ru-RU" sz="2800" b="1" i="1" dirty="0" err="1">
                <a:solidFill>
                  <a:srgbClr val="FF0066"/>
                </a:solidFill>
                <a:latin typeface="Monotype Corsiva" pitchFamily="66" charset="0"/>
              </a:rPr>
              <a:t>җ</a:t>
            </a:r>
            <a:r>
              <a:rPr lang="ru-RU" sz="2800" b="1" dirty="0" err="1">
                <a:solidFill>
                  <a:srgbClr val="FF0066"/>
                </a:solidFill>
                <a:latin typeface="Monotype Corsiva" pitchFamily="66" charset="0"/>
              </a:rPr>
              <a:t>екл</a:t>
            </a:r>
            <a:r>
              <a:rPr lang="ru-RU" sz="2800" b="1" i="1" dirty="0" err="1">
                <a:solidFill>
                  <a:srgbClr val="FF0066"/>
                </a:solidFill>
                <a:latin typeface="Monotype Corsiva" pitchFamily="66" charset="0"/>
              </a:rPr>
              <a:t>ә</a:t>
            </a:r>
            <a:r>
              <a:rPr lang="ru-RU" sz="2800" b="1" dirty="0" err="1">
                <a:solidFill>
                  <a:srgbClr val="FF0066"/>
                </a:solidFill>
                <a:latin typeface="Monotype Corsiva" pitchFamily="66" charset="0"/>
              </a:rPr>
              <a:t>рг</a:t>
            </a:r>
            <a:r>
              <a:rPr lang="ru-RU" sz="2800" b="1" i="1" dirty="0" err="1">
                <a:solidFill>
                  <a:srgbClr val="FF0066"/>
                </a:solidFill>
                <a:latin typeface="Monotype Corsiva" pitchFamily="66" charset="0"/>
              </a:rPr>
              <a:t>ә</a:t>
            </a:r>
            <a:r>
              <a:rPr lang="ru-RU" sz="2800" b="1" dirty="0">
                <a:solidFill>
                  <a:srgbClr val="FF0066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FF0066"/>
                </a:solidFill>
                <a:latin typeface="Monotype Corsiva" pitchFamily="66" charset="0"/>
              </a:rPr>
              <a:t>б</a:t>
            </a:r>
            <a:r>
              <a:rPr lang="ru-RU" sz="2800" b="1" i="1" dirty="0" err="1" smtClean="0">
                <a:solidFill>
                  <a:srgbClr val="FF0066"/>
                </a:solidFill>
                <a:latin typeface="Monotype Corsiva" pitchFamily="66" charset="0"/>
              </a:rPr>
              <a:t>ү</a:t>
            </a:r>
            <a:r>
              <a:rPr lang="ru-RU" sz="2800" b="1" dirty="0" err="1" smtClean="0">
                <a:solidFill>
                  <a:srgbClr val="FF0066"/>
                </a:solidFill>
                <a:latin typeface="Monotype Corsiva" pitchFamily="66" charset="0"/>
              </a:rPr>
              <a:t>л</a:t>
            </a:r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»</a:t>
            </a:r>
          </a:p>
          <a:p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«Раздели слова на слоги»</a:t>
            </a:r>
            <a:b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FF0066"/>
                </a:solidFill>
                <a:latin typeface="Monotype Corsiva" pitchFamily="66" charset="0"/>
              </a:rPr>
              <a:t> </a:t>
            </a:r>
            <a:endParaRPr lang="ru-RU" sz="2800" dirty="0">
              <a:solidFill>
                <a:srgbClr val="FF0066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394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epositphotos_7089179-stock-illustration-decorative-diet-border-with-frui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" y="-32345"/>
            <a:ext cx="9142909" cy="681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7584" y="795983"/>
            <a:ext cx="784887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t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Игра:</a:t>
            </a:r>
            <a:r>
              <a:rPr lang="en-US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Сүзләрне</a:t>
            </a:r>
            <a:r>
              <a:rPr lang="ru-RU" sz="1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6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җ</a:t>
            </a:r>
            <a:r>
              <a:rPr lang="ru-RU" sz="1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екләргә</a:t>
            </a:r>
            <a:r>
              <a:rPr lang="ru-RU" sz="1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бүл</a:t>
            </a:r>
            <a:r>
              <a:rPr lang="ru-RU" sz="1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1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«Раздели </a:t>
            </a:r>
            <a:r>
              <a:rPr lang="ru-RU" sz="1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слова на слоги</a:t>
            </a:r>
            <a:r>
              <a:rPr lang="ru-RU" sz="1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t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Максат:</a:t>
            </a:r>
            <a:r>
              <a:rPr lang="tt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t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сүзләрне иҗекләргә бүлү </a:t>
            </a:r>
            <a:r>
              <a:rPr lang="tt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күнекмәләрен </a:t>
            </a:r>
            <a:r>
              <a:rPr lang="tt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ныгыту.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t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Уй </a:t>
            </a:r>
            <a:r>
              <a:rPr lang="tt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tt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фикерләү, игътибарлык, хәтер сәләтләрен </a:t>
            </a:r>
            <a:r>
              <a:rPr lang="tt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үстерү</a:t>
            </a:r>
            <a:r>
              <a:rPr lang="tt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упражнять в умении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делить слова на слоги , развивать мышление, внимание, память</a:t>
            </a:r>
            <a:r>
              <a:rPr lang="ru-RU" sz="1400" dirty="0" smtClean="0"/>
              <a:t>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t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Җиһазлау</a:t>
            </a:r>
            <a:r>
              <a:rPr lang="tt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tt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җиләк-җимеш </a:t>
            </a:r>
            <a:r>
              <a:rPr lang="tt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муля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жлары</a:t>
            </a: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t-RU" sz="1400" b="1" dirty="0" smtClean="0"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tt-RU" sz="1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tt-RU" sz="1400" dirty="0">
                <a:latin typeface="Times New Roman" pitchFamily="18" charset="0"/>
                <a:cs typeface="Times New Roman" pitchFamily="18" charset="0"/>
              </a:rPr>
              <a:t>муляжи фруктов </a:t>
            </a:r>
            <a:endParaRPr lang="tt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Катнашучылар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үк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вакытта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бернич</a:t>
            </a:r>
            <a:r>
              <a:rPr lang="tt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ә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бала 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уйный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ала</a:t>
            </a: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одновременно могут участвовать несколько детей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t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Уен барышы</a:t>
            </a:r>
            <a:r>
              <a:rPr lang="tt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tt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балалар</a:t>
            </a:r>
            <a:r>
              <a:rPr lang="tt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tt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кәрзиннән үзләре теләгән бер җиләк-җимешне сайлап алалар, русча, татарча исемен әйтәләр, шул сүзне дөрес итеп </a:t>
            </a:r>
            <a:r>
              <a:rPr lang="tt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иҗекләргә </a:t>
            </a:r>
            <a:r>
              <a:rPr lang="tt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бүләләр. Ничә иҗектән торуын ачыклыйлар. Агачта күрсәтелгән сан янына элеп куялар.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 игры</a:t>
            </a: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выбирают из корзины по одному муляжу, рассматривают и называют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его название,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определяют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сколько слогов в этом слове. И вешают к правильной ветке.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ru-RU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Речевой образец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tt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Ал-ма”,   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tt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Ман-да-рин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”,  “</a:t>
            </a:r>
            <a:r>
              <a:rPr lang="tt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Гру-ша”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“</a:t>
            </a:r>
            <a:r>
              <a:rPr lang="tt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Ли-мон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”,“</a:t>
            </a:r>
            <a:r>
              <a:rPr lang="tt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Ви-но-град”, “Әф-ли-сун”, “Сли-ва”, “Ли-мон”, “Чи-я</a:t>
            </a:r>
            <a:r>
              <a:rPr lang="tt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1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12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2655</TotalTime>
  <Words>1359</Words>
  <Application>Microsoft Office PowerPoint</Application>
  <PresentationFormat>Экран (4:3)</PresentationFormat>
  <Paragraphs>196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Паспорт дидактической игры «Көзге  уңыш» - «Осенний урожай» </vt:lpstr>
      <vt:lpstr>Игровое оборудование   «Тылсымлы  агач» - «Волшебное дерево»</vt:lpstr>
      <vt:lpstr>Игровое оборудование  «Түтәл» - «Огород»</vt:lpstr>
      <vt:lpstr>Слайд 6</vt:lpstr>
      <vt:lpstr>Слайд 7</vt:lpstr>
      <vt:lpstr>Слайд 8</vt:lpstr>
      <vt:lpstr>Слайд 9</vt:lpstr>
      <vt:lpstr>«Кызыклы  математика» - «Весёлая  математика»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Дидактик уен –  Дидактическая игра «Сәяхәт» «ПУТЕШЕСТВИЕ»</dc:title>
  <dc:creator>11</dc:creator>
  <cp:lastModifiedBy>Цифропарк</cp:lastModifiedBy>
  <cp:revision>260</cp:revision>
  <dcterms:created xsi:type="dcterms:W3CDTF">2015-03-30T16:01:25Z</dcterms:created>
  <dcterms:modified xsi:type="dcterms:W3CDTF">2017-03-30T12:18:46Z</dcterms:modified>
</cp:coreProperties>
</file>