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0" r:id="rId3"/>
    <p:sldId id="275" r:id="rId4"/>
    <p:sldId id="277" r:id="rId5"/>
    <p:sldId id="282" r:id="rId6"/>
    <p:sldId id="260" r:id="rId7"/>
    <p:sldId id="261" r:id="rId8"/>
    <p:sldId id="278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99"/>
    <a:srgbClr val="00E266"/>
    <a:srgbClr val="0DFF7A"/>
    <a:srgbClr val="00A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60"/>
  </p:normalViewPr>
  <p:slideViewPr>
    <p:cSldViewPr>
      <p:cViewPr>
        <p:scale>
          <a:sx n="100" d="100"/>
          <a:sy n="100" d="100"/>
        </p:scale>
        <p:origin x="-40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33F14-3125-4891-8068-2416C4378F2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CE04-0531-4307-94C7-C936B616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1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CE04-0531-4307-94C7-C936B61660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1187624" y="1340768"/>
            <a:ext cx="6768752" cy="3096344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94000"/>
                </a:srgbClr>
              </a:gs>
              <a:gs pos="50000">
                <a:srgbClr val="00E266">
                  <a:lumMod val="100000"/>
                  <a:alpha val="92000"/>
                </a:srgbClr>
              </a:gs>
              <a:gs pos="100000">
                <a:srgbClr val="92D050">
                  <a:alpha val="94000"/>
                </a:srgbClr>
              </a:gs>
            </a:gsLst>
            <a:lin ang="16200000" scaled="1"/>
            <a:tileRect/>
          </a:gradFill>
          <a:ln w="28575">
            <a:solidFill>
              <a:srgbClr val="00A824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CFDC-4E43-4D9F-92AB-4FCF2F3863B5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1F72-A5B9-43F5-8113-8C13F64BE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ECDD-CA20-454F-AA89-F7672BE15118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C5F1-B4D3-4593-9DBC-292573C2C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982A-FEE3-46CF-85CB-40778DE444C0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7927-3AE3-42E0-A5B5-AE5F8A486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2D4F9-AE68-49BB-8DD7-751985C9921A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4EC6E-FD40-47B6-97DC-83434C713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3.wdp"/><Relationship Id="rId18" Type="http://schemas.openxmlformats.org/officeDocument/2006/relationships/image" Target="../media/image22.png"/><Relationship Id="rId3" Type="http://schemas.microsoft.com/office/2007/relationships/hdphoto" Target="../media/hdphoto2.wdp"/><Relationship Id="rId21" Type="http://schemas.microsoft.com/office/2007/relationships/hdphoto" Target="../media/hdphoto17.wdp"/><Relationship Id="rId7" Type="http://schemas.microsoft.com/office/2007/relationships/hdphoto" Target="../media/hdphoto10.wdp"/><Relationship Id="rId12" Type="http://schemas.openxmlformats.org/officeDocument/2006/relationships/image" Target="../media/image19.png"/><Relationship Id="rId17" Type="http://schemas.microsoft.com/office/2007/relationships/hdphoto" Target="../media/hdphoto15.wdp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23" Type="http://schemas.microsoft.com/office/2007/relationships/hdphoto" Target="../media/hdphoto18.wdp"/><Relationship Id="rId10" Type="http://schemas.openxmlformats.org/officeDocument/2006/relationships/image" Target="../media/image18.png"/><Relationship Id="rId19" Type="http://schemas.microsoft.com/office/2007/relationships/hdphoto" Target="../media/hdphoto16.wdp"/><Relationship Id="rId4" Type="http://schemas.openxmlformats.org/officeDocument/2006/relationships/image" Target="../media/image15.png"/><Relationship Id="rId9" Type="http://schemas.microsoft.com/office/2007/relationships/hdphoto" Target="../media/hdphoto11.wdp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3.wdp"/><Relationship Id="rId18" Type="http://schemas.openxmlformats.org/officeDocument/2006/relationships/image" Target="../media/image22.png"/><Relationship Id="rId3" Type="http://schemas.microsoft.com/office/2007/relationships/hdphoto" Target="../media/hdphoto5.wdp"/><Relationship Id="rId21" Type="http://schemas.microsoft.com/office/2007/relationships/hdphoto" Target="../media/hdphoto17.wdp"/><Relationship Id="rId7" Type="http://schemas.microsoft.com/office/2007/relationships/hdphoto" Target="../media/hdphoto10.wdp"/><Relationship Id="rId12" Type="http://schemas.openxmlformats.org/officeDocument/2006/relationships/image" Target="../media/image19.png"/><Relationship Id="rId17" Type="http://schemas.microsoft.com/office/2007/relationships/hdphoto" Target="../media/hdphoto15.wdp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23" Type="http://schemas.microsoft.com/office/2007/relationships/hdphoto" Target="../media/hdphoto18.wdp"/><Relationship Id="rId10" Type="http://schemas.openxmlformats.org/officeDocument/2006/relationships/image" Target="../media/image18.png"/><Relationship Id="rId19" Type="http://schemas.microsoft.com/office/2007/relationships/hdphoto" Target="../media/hdphoto16.wdp"/><Relationship Id="rId4" Type="http://schemas.openxmlformats.org/officeDocument/2006/relationships/image" Target="../media/image15.png"/><Relationship Id="rId9" Type="http://schemas.microsoft.com/office/2007/relationships/hdphoto" Target="../media/hdphoto11.wdp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4.wdp"/><Relationship Id="rId18" Type="http://schemas.openxmlformats.org/officeDocument/2006/relationships/image" Target="../media/image23.png"/><Relationship Id="rId3" Type="http://schemas.microsoft.com/office/2007/relationships/hdphoto" Target="../media/hdphoto9.wdp"/><Relationship Id="rId21" Type="http://schemas.microsoft.com/office/2007/relationships/hdphoto" Target="../media/hdphoto18.wdp"/><Relationship Id="rId7" Type="http://schemas.microsoft.com/office/2007/relationships/hdphoto" Target="../media/hdphoto11.wdp"/><Relationship Id="rId12" Type="http://schemas.openxmlformats.org/officeDocument/2006/relationships/image" Target="../media/image20.png"/><Relationship Id="rId17" Type="http://schemas.microsoft.com/office/2007/relationships/hdphoto" Target="../media/hdphoto16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23" Type="http://schemas.microsoft.com/office/2007/relationships/hdphoto" Target="../media/hdphoto3.wdp"/><Relationship Id="rId10" Type="http://schemas.openxmlformats.org/officeDocument/2006/relationships/image" Target="../media/image19.png"/><Relationship Id="rId19" Type="http://schemas.microsoft.com/office/2007/relationships/hdphoto" Target="../media/hdphoto17.wdp"/><Relationship Id="rId4" Type="http://schemas.openxmlformats.org/officeDocument/2006/relationships/image" Target="../media/image16.png"/><Relationship Id="rId9" Type="http://schemas.microsoft.com/office/2007/relationships/hdphoto" Target="../media/hdphoto12.wdp"/><Relationship Id="rId14" Type="http://schemas.openxmlformats.org/officeDocument/2006/relationships/image" Target="../media/image21.png"/><Relationship Id="rId2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7"/>
          <p:cNvSpPr>
            <a:spLocks noGrp="1" noChangeArrowheads="1"/>
          </p:cNvSpPr>
          <p:nvPr>
            <p:ph idx="1"/>
          </p:nvPr>
        </p:nvSpPr>
        <p:spPr>
          <a:xfrm>
            <a:off x="1500188" y="2214563"/>
            <a:ext cx="7158037" cy="1483483"/>
          </a:xfrm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endParaRPr lang="ru-RU" sz="2800" dirty="0" smtClean="0">
              <a:solidFill>
                <a:srgbClr val="000099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 </a:t>
            </a:r>
            <a:endParaRPr lang="ru-RU" sz="2800" dirty="0" smtClean="0">
              <a:solidFill>
                <a:srgbClr val="000099"/>
              </a:solidFill>
            </a:endParaRPr>
          </a:p>
          <a:p>
            <a:pPr algn="ctr">
              <a:buFont typeface="Arial" charset="0"/>
              <a:buNone/>
            </a:pPr>
            <a:endParaRPr lang="ru-RU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122" name="TextBox 12"/>
          <p:cNvSpPr txBox="1">
            <a:spLocks noChangeArrowheads="1"/>
          </p:cNvSpPr>
          <p:nvPr/>
        </p:nvSpPr>
        <p:spPr bwMode="auto">
          <a:xfrm>
            <a:off x="5004049" y="4572000"/>
            <a:ext cx="337795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</a:rPr>
              <a:t>Составила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</a:rPr>
              <a:t>воспитатель  </a:t>
            </a:r>
            <a:r>
              <a:rPr lang="ru-RU" b="1" dirty="0" smtClean="0">
                <a:solidFill>
                  <a:srgbClr val="FF0000"/>
                </a:solidFill>
              </a:rPr>
              <a:t>старшей группы </a:t>
            </a:r>
            <a:r>
              <a:rPr lang="ru-RU" b="1" dirty="0" err="1" smtClean="0">
                <a:solidFill>
                  <a:srgbClr val="FF0000"/>
                </a:solidFill>
              </a:rPr>
              <a:t>Галяутдинова</a:t>
            </a:r>
            <a:r>
              <a:rPr lang="ru-RU" b="1" dirty="0" smtClean="0">
                <a:solidFill>
                  <a:srgbClr val="FF0000"/>
                </a:solidFill>
              </a:rPr>
              <a:t> Р.Я. 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600" b="1" dirty="0">
              <a:solidFill>
                <a:schemeClr val="bg2"/>
              </a:solidFill>
            </a:endParaRPr>
          </a:p>
          <a:p>
            <a:endParaRPr lang="ru-RU" dirty="0"/>
          </a:p>
        </p:txBody>
      </p:sp>
      <p:sp>
        <p:nvSpPr>
          <p:cNvPr id="5123" name="TextBox 15"/>
          <p:cNvSpPr txBox="1">
            <a:spLocks noChangeArrowheads="1"/>
          </p:cNvSpPr>
          <p:nvPr/>
        </p:nvSpPr>
        <p:spPr bwMode="auto">
          <a:xfrm>
            <a:off x="2771800" y="5929313"/>
            <a:ext cx="374332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детский сад «Березка»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467544" y="492335"/>
            <a:ext cx="82089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400" b="1" dirty="0">
              <a:solidFill>
                <a:srgbClr val="660066"/>
              </a:solidFill>
              <a:latin typeface="Cambria" pitchFamily="18" charset="0"/>
            </a:endParaRPr>
          </a:p>
          <a:p>
            <a:pPr algn="ctr" eaLnBrk="0" hangingPunct="0"/>
            <a:r>
              <a:rPr lang="ru-RU" sz="3600" b="1" dirty="0" smtClean="0">
                <a:solidFill>
                  <a:srgbClr val="C00000"/>
                </a:solidFill>
              </a:rPr>
              <a:t>Дидактик </a:t>
            </a:r>
            <a:r>
              <a:rPr lang="ru-RU" sz="3600" b="1" dirty="0" err="1" smtClean="0">
                <a:solidFill>
                  <a:srgbClr val="C00000"/>
                </a:solidFill>
              </a:rPr>
              <a:t>уен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pPr algn="ctr" eaLnBrk="0" hangingPunct="0"/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tt-RU" sz="3600" b="1" dirty="0" smtClean="0">
                <a:solidFill>
                  <a:srgbClr val="C00000"/>
                </a:solidFill>
              </a:rPr>
              <a:t>Нәрсә артык?</a:t>
            </a:r>
            <a:r>
              <a:rPr lang="ru-RU" sz="3600" b="1" dirty="0" smtClean="0">
                <a:solidFill>
                  <a:srgbClr val="C00000"/>
                </a:solidFill>
              </a:rPr>
              <a:t>» </a:t>
            </a:r>
          </a:p>
          <a:p>
            <a:pPr algn="ctr" eaLnBrk="0" hangingPunct="0"/>
            <a:r>
              <a:rPr lang="ru-RU" sz="3600" b="1" dirty="0" smtClean="0">
                <a:solidFill>
                  <a:srgbClr val="C00000"/>
                </a:solidFill>
              </a:rPr>
              <a:t> («Что лишнее?»)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2301" y="1268760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умение находить лишний предмет и объяснить почему он лишний.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 словесно – логическое мышление, умение классифицировать, сравнивать, обобщать, устанавливать причинно – следственные и логические связи.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монологическую и диалогическую речь на двух государственных языках.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внимательность, умение точно следовать инструкции; целеустремленность.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96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60066"/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53" y="2424355"/>
            <a:ext cx="1655602" cy="147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9582">
            <a:off x="4444100" y="558364"/>
            <a:ext cx="1212689" cy="216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Ильнар\Desktop\vegetables-1-500x500_c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0" t="60000" r="34800" b="3200"/>
          <a:stretch/>
        </p:blipFill>
        <p:spPr bwMode="auto">
          <a:xfrm>
            <a:off x="3342785" y="1049548"/>
            <a:ext cx="1296144" cy="1485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Ильнар\Desktop\vegetables-1-500x500_c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34200" r="62800" b="37600"/>
          <a:stretch/>
        </p:blipFill>
        <p:spPr bwMode="auto">
          <a:xfrm>
            <a:off x="7236296" y="1115963"/>
            <a:ext cx="1614262" cy="1226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Ильнар\Desktop\vegetables-1-500x500_c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32600" r="36000" b="38800"/>
          <a:stretch/>
        </p:blipFill>
        <p:spPr bwMode="auto">
          <a:xfrm>
            <a:off x="5184508" y="1642092"/>
            <a:ext cx="1534729" cy="1401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6" descr="C:\Users\Ильнар\Desktop\hello_html_m690b7b5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04" y="726690"/>
            <a:ext cx="1006761" cy="10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C:\Users\Ильнар\Desktop\vegetables-1-500x500_c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59201" r="62200" b="6999"/>
          <a:stretch/>
        </p:blipFill>
        <p:spPr bwMode="auto">
          <a:xfrm>
            <a:off x="6437530" y="1792337"/>
            <a:ext cx="1325065" cy="1368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3" descr="C:\Users\Ильнар\Desktop\shhenok_10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8" y="1837290"/>
            <a:ext cx="3124059" cy="24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нар\Desktop\hello_html_542a02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50" y="3043209"/>
            <a:ext cx="4099236" cy="36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809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Поможем </a:t>
            </a:r>
            <a:r>
              <a:rPr lang="ru-RU" b="1" dirty="0" err="1" smtClean="0">
                <a:solidFill>
                  <a:schemeClr val="tx2"/>
                </a:solidFill>
              </a:rPr>
              <a:t>Акбаю</a:t>
            </a:r>
            <a:r>
              <a:rPr lang="ru-RU" b="1" dirty="0" smtClean="0">
                <a:solidFill>
                  <a:schemeClr val="tx2"/>
                </a:solidFill>
              </a:rPr>
              <a:t> собрать овощи в корзину.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17917 0.3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6007 0.460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11146 0.389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22204 0.478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18195 0.35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0833 0.459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0066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660066"/>
                </a:solidFill>
                <a:latin typeface="Cambria" pitchFamily="18" charset="0"/>
              </a:rPr>
            </a:br>
            <a:endParaRPr lang="ru-RU" sz="2400" b="1" dirty="0" smtClean="0">
              <a:solidFill>
                <a:srgbClr val="660066"/>
              </a:solidFill>
              <a:latin typeface="Cambria" pitchFamily="18" charset="0"/>
            </a:endParaRPr>
          </a:p>
        </p:txBody>
      </p:sp>
      <p:pic>
        <p:nvPicPr>
          <p:cNvPr id="5" name="Рисунок 4" descr="C:\Users\Ильнар\Desktop\hello_html_m34a3ad08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5" b="89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" y="1844824"/>
            <a:ext cx="23042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Ильнар\Desktop\img1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13" y="620688"/>
            <a:ext cx="2667752" cy="20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льнар\Desktop\hello_html_4c1585ad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05" b="95480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33" y="1988840"/>
            <a:ext cx="1978318" cy="27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льнар\Desktop\44103-500x500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00" b="95000" l="1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2093217" cy="20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льнар\Desktop\1271882394_img1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42" b="100000" l="99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872443" cy="19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166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Помоги </a:t>
            </a:r>
            <a:r>
              <a:rPr lang="ru-RU" b="1" dirty="0" err="1" smtClean="0">
                <a:solidFill>
                  <a:schemeClr val="tx2"/>
                </a:solidFill>
              </a:rPr>
              <a:t>Алсу</a:t>
            </a:r>
            <a:r>
              <a:rPr lang="ru-RU" b="1" dirty="0" smtClean="0">
                <a:solidFill>
                  <a:schemeClr val="tx2"/>
                </a:solidFill>
              </a:rPr>
              <a:t> собрать игрушки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://www.clipartbest.com/cliparts/xcg/LRg/xcgLRgxki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45" l="2151" r="98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96" y="4195526"/>
            <a:ext cx="2203408" cy="26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нар\Desktop\102323377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83" y="2879357"/>
            <a:ext cx="2240274" cy="11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Дидактик </a:t>
            </a:r>
            <a:r>
              <a:rPr lang="ru-RU" sz="2400" b="1" dirty="0" err="1" smtClean="0">
                <a:solidFill>
                  <a:schemeClr val="accent2"/>
                </a:solidFill>
              </a:rPr>
              <a:t>уен</a:t>
            </a:r>
            <a:r>
              <a:rPr lang="ru-RU" sz="2400" b="1" dirty="0" smtClean="0">
                <a:solidFill>
                  <a:schemeClr val="accent2"/>
                </a:solidFill>
              </a:rPr>
              <a:t> «Сана»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игры: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Закрепить знания детей по теме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Саннар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Обогащать и активизировать словарь детей за счет слов: </a:t>
            </a:r>
            <a:r>
              <a:rPr lang="tt-RU" sz="1800" dirty="0" smtClean="0">
                <a:latin typeface="Times New Roman" pitchFamily="18" charset="0"/>
                <a:cs typeface="Times New Roman" pitchFamily="18" charset="0"/>
              </a:rPr>
              <a:t>бер,ике,өч, дүрт, биш, алты; закреплят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tt-RU" sz="1800" dirty="0" smtClean="0">
                <a:latin typeface="Times New Roman" pitchFamily="18" charset="0"/>
                <a:cs typeface="Times New Roman" pitchFamily="18" charset="0"/>
              </a:rPr>
              <a:t>умение отвечать на вопрос: “Ничә?”</a:t>
            </a:r>
          </a:p>
          <a:p>
            <a:pPr marL="0" indent="0" algn="just">
              <a:buNone/>
            </a:pPr>
            <a:r>
              <a:rPr lang="tt-RU" sz="1800" dirty="0" smtClean="0">
                <a:latin typeface="Times New Roman" pitchFamily="18" charset="0"/>
                <a:cs typeface="Times New Roman" pitchFamily="18" charset="0"/>
              </a:rPr>
              <a:t>Развивать навыки порядкого счета.</a:t>
            </a:r>
          </a:p>
          <a:p>
            <a:pPr marL="0" indent="0" algn="just">
              <a:buNone/>
            </a:pPr>
            <a:r>
              <a:rPr lang="tt-RU" sz="1800" dirty="0" smtClean="0">
                <a:latin typeface="Times New Roman" pitchFamily="18" charset="0"/>
                <a:cs typeface="Times New Roman" pitchFamily="18" charset="0"/>
              </a:rPr>
              <a:t>Воспитывать целеустремленность в достижении конечного результата.</a:t>
            </a:r>
          </a:p>
          <a:p>
            <a:pPr marL="0" indent="0" algn="just">
              <a:buNone/>
            </a:pPr>
            <a:r>
              <a:rPr lang="tt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marL="0" indent="0" algn="just">
              <a:buNone/>
            </a:pPr>
            <a:r>
              <a:rPr lang="tt-RU" sz="1800" dirty="0" smtClean="0">
                <a:latin typeface="Times New Roman" pitchFamily="18" charset="0"/>
                <a:cs typeface="Times New Roman" pitchFamily="18" charset="0"/>
              </a:rPr>
              <a:t>Ребенок считает предметы и отвечает на вопрос “Ничә?” на татарском языке и показывает соответствующую цифру.</a:t>
            </a:r>
          </a:p>
          <a:p>
            <a:endParaRPr lang="tt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11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/>
          </p:cNvSpPr>
          <p:nvPr>
            <p:ph type="body" idx="1"/>
          </p:nvPr>
        </p:nvSpPr>
        <p:spPr>
          <a:xfrm>
            <a:off x="214313" y="642939"/>
            <a:ext cx="8472487" cy="62582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Cambria" pitchFamily="18" charset="0"/>
              </a:rPr>
              <a:t>    </a:t>
            </a:r>
          </a:p>
        </p:txBody>
      </p:sp>
      <p:pic>
        <p:nvPicPr>
          <p:cNvPr id="8" name="Рисунок 7" descr="C:\Users\Ильнар\Desktop\hello_html_m34a3ad08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89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3" y="3068960"/>
            <a:ext cx="23042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Ильнар\Desktop\hello_html_m34a3ad08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89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48" y="3212976"/>
            <a:ext cx="23042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Ильнар\Desktop\hello_html_m34a3ad08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89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9" y="908720"/>
            <a:ext cx="23042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Ильнар\Desktop\hello_html_m34a3ad08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89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71" y="908720"/>
            <a:ext cx="23042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Ильнар\Desktop\hello_html_m34a3ad08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89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92" y="764704"/>
            <a:ext cx="23042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Ильнар\Desktop\hello_html_m34a3ad08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89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52" y="2986048"/>
            <a:ext cx="23042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3.bp.blogspot.com/-zWYSfXWuBos/U8zLhBT2SWI/AAAAAAAAVvQ/chATRVlWPss/s1600/%D0%9E%D0%B4%D0%B8%D0%BD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83" b="82400" l="19172" r="82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5319" r="9776" b="9036"/>
          <a:stretch/>
        </p:blipFill>
        <p:spPr bwMode="auto">
          <a:xfrm>
            <a:off x="0" y="5369603"/>
            <a:ext cx="974725" cy="1378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Ильнар\Desktop\Два.gif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65" b="82114" l="19545" r="78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96" r="13638" b="9418"/>
          <a:stretch/>
        </p:blipFill>
        <p:spPr bwMode="auto">
          <a:xfrm>
            <a:off x="876893" y="5394310"/>
            <a:ext cx="804334" cy="126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Ильнар\Desktop\2600247dcf85fbd1a9508a26f0e7d376--maria-jose-math-numbers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946" b="82271" l="19183" r="80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5405" r="11346" b="9189"/>
          <a:stretch/>
        </p:blipFill>
        <p:spPr bwMode="auto">
          <a:xfrm>
            <a:off x="1724245" y="5378933"/>
            <a:ext cx="802541" cy="126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://razvitierebenka.info/wp-content/gallery/cifry/cifry_-4.gif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433" b="82324" l="21239" r="81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5946" r="11375" b="9190"/>
          <a:stretch/>
        </p:blipFill>
        <p:spPr bwMode="auto">
          <a:xfrm>
            <a:off x="2756230" y="5369603"/>
            <a:ext cx="866929" cy="1189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Ильнар\Desktop\3f5c9d007e6205595ed769226c944b15.gif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97" b="83995" l="17273" r="82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360" r="9091" b="7268"/>
          <a:stretch/>
        </p:blipFill>
        <p:spPr bwMode="auto">
          <a:xfrm>
            <a:off x="3623160" y="5389717"/>
            <a:ext cx="908050" cy="1370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Ильнар\Desktop\b7287fbe2af6259764706fe6c04914dd--maria-jose-math-numbers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721" b="81667" l="17169" r="81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7" t="8603" r="10355" b="10215"/>
          <a:stretch/>
        </p:blipFill>
        <p:spPr bwMode="auto">
          <a:xfrm>
            <a:off x="4502388" y="5378933"/>
            <a:ext cx="955675" cy="1362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feminissimo.ru/pic_r/core/fileman/Uploads/%D0%BA%D0%B0%D1%80%D1%82%D0%BE%D1%87%D0%BA%D0%B8%20%D1%81%20%D1%86%D0%B8%D1%84%D1%80%D0%B0%D0%BC%D0%B8/kartochki_c_ciframi_7.jpg"/>
          <p:cNvPicPr/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441" b="86559" l="25000" r="81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4301" r="11719" b="4301"/>
          <a:stretch/>
        </p:blipFill>
        <p:spPr bwMode="auto">
          <a:xfrm>
            <a:off x="5458063" y="5353050"/>
            <a:ext cx="740205" cy="1274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C:\Users\Ильнар\Desktop\911388_5.jpeg"/>
          <p:cNvPicPr/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032" b="83279" l="20635" r="82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77" r="9725" b="8065"/>
          <a:stretch/>
        </p:blipFill>
        <p:spPr bwMode="auto">
          <a:xfrm>
            <a:off x="6140821" y="5369603"/>
            <a:ext cx="857250" cy="1352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Ильнар\Desktop\d857d31ce8ee720262e40f37b36f9027.gif"/>
          <p:cNvPicPr/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4091" b="82593" l="20547" r="8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528" r="7031" b="8844"/>
          <a:stretch/>
        </p:blipFill>
        <p:spPr bwMode="auto">
          <a:xfrm>
            <a:off x="7075065" y="5353050"/>
            <a:ext cx="898525" cy="1351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C:\Users\Ильнар\Desktop\d7d4560e7cce6ad4d0f990f2d63c724e.gif"/>
          <p:cNvPicPr/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4387" b="78302" l="2333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8" t="6432" r="7576" b="13701"/>
          <a:stretch/>
        </p:blipFill>
        <p:spPr bwMode="auto">
          <a:xfrm>
            <a:off x="7972414" y="5379931"/>
            <a:ext cx="990600" cy="130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://3.bp.blogspot.com/-zWYSfXWuBos/U8zLhBT2SWI/AAAAAAAAVvQ/chATRVlWPss/s1600/%D0%9E%D0%B4%D0%B8%D0%BD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83" b="82400" l="19172" r="82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5319" r="9776" b="9036"/>
          <a:stretch/>
        </p:blipFill>
        <p:spPr bwMode="auto">
          <a:xfrm>
            <a:off x="7740352" y="5326228"/>
            <a:ext cx="974725" cy="1378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3898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Посчитаем сколько кукол?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38055 -0.55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432147"/>
          </a:xfrm>
        </p:spPr>
        <p:txBody>
          <a:bodyPr/>
          <a:lstStyle/>
          <a:p>
            <a:endParaRPr lang="ru-RU" sz="2400" b="1" dirty="0" smtClean="0">
              <a:solidFill>
                <a:srgbClr val="660066"/>
              </a:solidFill>
              <a:latin typeface="Cambria" pitchFamily="18" charset="0"/>
            </a:endParaRPr>
          </a:p>
        </p:txBody>
      </p:sp>
      <p:pic>
        <p:nvPicPr>
          <p:cNvPr id="6" name="Picture 4" descr="C:\Users\Ильнар\Desktop\44103-500x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000" l="1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94" y="2780928"/>
            <a:ext cx="269716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Ильнар\Desktop\44103-500x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000" l="1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70" y="2636912"/>
            <a:ext cx="269716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Ильнар\Desktop\44103-500x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000" l="1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5"/>
            <a:ext cx="269716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Ильнар\Desktop\44103-500x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000" l="1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269716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Ильнар\Desktop\44103-500x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000" l="1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69716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3.bp.blogspot.com/-zWYSfXWuBos/U8zLhBT2SWI/AAAAAAAAVvQ/chATRVlWPss/s1600/%D0%9E%D0%B4%D0%B8%D0%BD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83" b="82400" l="19172" r="82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5319" r="9776" b="9036"/>
          <a:stretch/>
        </p:blipFill>
        <p:spPr bwMode="auto">
          <a:xfrm>
            <a:off x="0" y="5369603"/>
            <a:ext cx="974725" cy="1378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Ильнар\Desktop\Два.gif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65" b="82114" l="19545" r="78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96" r="13638" b="9418"/>
          <a:stretch/>
        </p:blipFill>
        <p:spPr bwMode="auto">
          <a:xfrm>
            <a:off x="876893" y="5394310"/>
            <a:ext cx="804334" cy="126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Ильнар\Desktop\2600247dcf85fbd1a9508a26f0e7d376--maria-jose-math-numbers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946" b="82271" l="19183" r="80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5405" r="11346" b="9189"/>
          <a:stretch/>
        </p:blipFill>
        <p:spPr bwMode="auto">
          <a:xfrm>
            <a:off x="1724245" y="5378933"/>
            <a:ext cx="802541" cy="126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razvitierebenka.info/wp-content/gallery/cifry/cifry_-4.gif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433" b="82324" l="21239" r="81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5946" r="11375" b="9190"/>
          <a:stretch/>
        </p:blipFill>
        <p:spPr bwMode="auto">
          <a:xfrm>
            <a:off x="2756230" y="5369603"/>
            <a:ext cx="866929" cy="1189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Ильнар\Desktop\3f5c9d007e6205595ed769226c944b15.gif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97" b="83995" l="17273" r="82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360" r="9091" b="7268"/>
          <a:stretch/>
        </p:blipFill>
        <p:spPr bwMode="auto">
          <a:xfrm>
            <a:off x="3623160" y="5389717"/>
            <a:ext cx="908050" cy="1370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Ильнар\Desktop\b7287fbe2af6259764706fe6c04914dd--maria-jose-math-numbers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721" b="81667" l="17169" r="81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7" t="8603" r="10355" b="10215"/>
          <a:stretch/>
        </p:blipFill>
        <p:spPr bwMode="auto">
          <a:xfrm>
            <a:off x="4502388" y="5378933"/>
            <a:ext cx="955675" cy="1362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feminissimo.ru/pic_r/core/fileman/Uploads/%D0%BA%D0%B0%D1%80%D1%82%D0%BE%D1%87%D0%BA%D0%B8%20%D1%81%20%D1%86%D0%B8%D1%84%D1%80%D0%B0%D0%BC%D0%B8/kartochki_c_ciframi_7.jpg"/>
          <p:cNvPicPr/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441" b="86559" l="25000" r="81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4301" r="11719" b="4301"/>
          <a:stretch/>
        </p:blipFill>
        <p:spPr bwMode="auto">
          <a:xfrm>
            <a:off x="5458063" y="5353050"/>
            <a:ext cx="740205" cy="1274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Ильнар\Desktop\911388_5.jpeg"/>
          <p:cNvPicPr/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032" b="83279" l="20635" r="82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77" r="9725" b="8065"/>
          <a:stretch/>
        </p:blipFill>
        <p:spPr bwMode="auto">
          <a:xfrm>
            <a:off x="6140821" y="5369603"/>
            <a:ext cx="857250" cy="1352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Объект 20" descr="C:\Users\Ильнар\Desktop\d857d31ce8ee720262e40f37b36f9027.gif"/>
          <p:cNvPicPr>
            <a:picLocks noGrp="1"/>
          </p:cNvPicPr>
          <p:nvPr>
            <p:ph idx="1"/>
          </p:nvPr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4091" b="82593" l="20547" r="8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528" r="7031" b="8844"/>
          <a:stretch/>
        </p:blipFill>
        <p:spPr bwMode="auto">
          <a:xfrm>
            <a:off x="6971605" y="5369603"/>
            <a:ext cx="896392" cy="1352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://3.bp.blogspot.com/-zWYSfXWuBos/U8zLhBT2SWI/AAAAAAAAVvQ/chATRVlWPss/s1600/%D0%9E%D0%B4%D0%B8%D0%BD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83" b="82400" l="19172" r="82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5319" r="9776" b="9036"/>
          <a:stretch/>
        </p:blipFill>
        <p:spPr bwMode="auto">
          <a:xfrm>
            <a:off x="7740352" y="5326228"/>
            <a:ext cx="974725" cy="1378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C:\Users\Ильнар\Desktop\d7d4560e7cce6ad4d0f990f2d63c724e.gif"/>
          <p:cNvPicPr/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4387" b="78302" l="2333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8" t="6432" r="7576" b="13701"/>
          <a:stretch/>
        </p:blipFill>
        <p:spPr bwMode="auto">
          <a:xfrm>
            <a:off x="7956376" y="5253210"/>
            <a:ext cx="987910" cy="145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3499" y="122655"/>
            <a:ext cx="491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Посчитаем сколько мячиков?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48733 -0.417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3.bp.blogspot.com/-zWYSfXWuBos/U8zLhBT2SWI/AAAAAAAAVvQ/chATRVlWPss/s1600/%D0%9E%D0%B4%D0%B8%D0%BD.gif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3" b="82400" l="19172" r="82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5319" r="9776" b="9036"/>
          <a:stretch/>
        </p:blipFill>
        <p:spPr bwMode="auto">
          <a:xfrm>
            <a:off x="395536" y="5406570"/>
            <a:ext cx="974725" cy="1378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Ильнар\Desktop\Два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65" b="82114" l="19545" r="78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96" r="13638" b="9418"/>
          <a:stretch/>
        </p:blipFill>
        <p:spPr bwMode="auto">
          <a:xfrm>
            <a:off x="1111221" y="5453332"/>
            <a:ext cx="804334" cy="126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Ильнар\Desktop\2600247dcf85fbd1a9508a26f0e7d376--maria-jose-math-numbers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946" b="82271" l="19183" r="80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5405" r="11346" b="9189"/>
          <a:stretch/>
        </p:blipFill>
        <p:spPr bwMode="auto">
          <a:xfrm>
            <a:off x="1877457" y="5445412"/>
            <a:ext cx="802541" cy="126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razvitierebenka.info/wp-content/gallery/cifry/cifry_-4.gif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433" b="82324" l="21239" r="81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5946" r="11375" b="9190"/>
          <a:stretch/>
        </p:blipFill>
        <p:spPr bwMode="auto">
          <a:xfrm>
            <a:off x="2679998" y="5438353"/>
            <a:ext cx="988069" cy="1209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Ильнар\Desktop\3f5c9d007e6205595ed769226c944b15.gif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97" b="83995" l="17273" r="82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360" r="9091" b="7268"/>
          <a:stretch/>
        </p:blipFill>
        <p:spPr bwMode="auto">
          <a:xfrm>
            <a:off x="3594338" y="5394310"/>
            <a:ext cx="908050" cy="1370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Ильнар\Desktop\b7287fbe2af6259764706fe6c04914dd--maria-jose-math-numbers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21" b="81667" l="17169" r="81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7" t="8603" r="10355" b="10215"/>
          <a:stretch/>
        </p:blipFill>
        <p:spPr bwMode="auto">
          <a:xfrm>
            <a:off x="4502388" y="5378933"/>
            <a:ext cx="955675" cy="1362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feminissimo.ru/pic_r/core/fileman/Uploads/%D0%BA%D0%B0%D1%80%D1%82%D0%BE%D1%87%D0%BA%D0%B8%20%D1%81%20%D1%86%D0%B8%D1%84%D1%80%D0%B0%D0%BC%D0%B8/kartochki_c_ciframi_7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441" b="86559" l="25000" r="81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4301" r="11719" b="4301"/>
          <a:stretch/>
        </p:blipFill>
        <p:spPr bwMode="auto">
          <a:xfrm>
            <a:off x="5426748" y="5353049"/>
            <a:ext cx="801436" cy="1294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Ильнар\Desktop\911388_5.jpeg"/>
          <p:cNvPicPr/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032" b="83279" l="20635" r="82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77" r="9725" b="8065"/>
          <a:stretch/>
        </p:blipFill>
        <p:spPr bwMode="auto">
          <a:xfrm>
            <a:off x="6140821" y="5369603"/>
            <a:ext cx="857250" cy="1352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Объект 20" descr="C:\Users\Ильнар\Desktop\d857d31ce8ee720262e40f37b36f9027.gif"/>
          <p:cNvPicPr>
            <a:picLocks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091" b="82593" l="20547" r="8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528" r="7031" b="8844"/>
          <a:stretch/>
        </p:blipFill>
        <p:spPr bwMode="auto">
          <a:xfrm>
            <a:off x="6971605" y="5369603"/>
            <a:ext cx="896392" cy="1352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Ильнар\Desktop\d7d4560e7cce6ad4d0f990f2d63c724e.gif"/>
          <p:cNvPicPr/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4387" b="78302" l="2333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8" t="6432" r="7576" b="13701"/>
          <a:stretch/>
        </p:blipFill>
        <p:spPr bwMode="auto">
          <a:xfrm>
            <a:off x="7953686" y="5253210"/>
            <a:ext cx="990600" cy="145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://3.bp.blogspot.com/-zWYSfXWuBos/U8zLhBT2SWI/AAAAAAAAVvQ/chATRVlWPss/s1600/%D0%9E%D0%B4%D0%B8%D0%BD.gif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3" b="82400" l="19172" r="82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5319" r="9776" b="9036"/>
          <a:stretch/>
        </p:blipFill>
        <p:spPr bwMode="auto">
          <a:xfrm>
            <a:off x="7740352" y="5253209"/>
            <a:ext cx="974725" cy="145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63688" y="116632"/>
            <a:ext cx="523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Посчитаем сколько зайчиков?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4" name="Picture 2" descr="C:\Users\Ильнар\Desktop\img10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80" y="806703"/>
            <a:ext cx="2667752" cy="20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Ильнар\Desktop\img10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15" y="620688"/>
            <a:ext cx="2667752" cy="20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Ильнар\Desktop\img10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72" y="2132856"/>
            <a:ext cx="2667752" cy="20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Ильнар\Desktop\img10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55" y="3252395"/>
            <a:ext cx="2667752" cy="20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309 -0.423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 flipH="1">
            <a:off x="323850" y="274638"/>
            <a:ext cx="133350" cy="698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550" cy="1000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1000" smtClean="0">
              <a:latin typeface="Cambria" pitchFamily="18" charset="0"/>
            </a:endParaRP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41680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34076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200" dirty="0" smtClean="0">
                <a:solidFill>
                  <a:schemeClr val="accent2"/>
                </a:solidFill>
              </a:rPr>
              <a:t>АФӘРИН! МОЛОДЦЫ!</a:t>
            </a:r>
            <a:endParaRPr lang="ru-RU" sz="7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193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Ильнар</cp:lastModifiedBy>
  <cp:revision>71</cp:revision>
  <dcterms:created xsi:type="dcterms:W3CDTF">2012-07-09T15:51:45Z</dcterms:created>
  <dcterms:modified xsi:type="dcterms:W3CDTF">2019-11-18T15:40:37Z</dcterms:modified>
</cp:coreProperties>
</file>